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88" r:id="rId2"/>
    <p:sldId id="257" r:id="rId3"/>
    <p:sldId id="265" r:id="rId4"/>
    <p:sldId id="290" r:id="rId5"/>
    <p:sldId id="291" r:id="rId6"/>
    <p:sldId id="292" r:id="rId7"/>
    <p:sldId id="293" r:id="rId8"/>
    <p:sldId id="298" r:id="rId9"/>
    <p:sldId id="294" r:id="rId10"/>
    <p:sldId id="299" r:id="rId11"/>
    <p:sldId id="295" r:id="rId12"/>
    <p:sldId id="296" r:id="rId13"/>
    <p:sldId id="297" r:id="rId14"/>
    <p:sldId id="262" r:id="rId15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76213D-E4C0-4EAD-888B-A6D8573BA50B}">
  <a:tblStyle styleId="{8176213D-E4C0-4EAD-888B-A6D8573BA5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810" y="71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Objective is to predict inherent capability of the land for specific crop cultivation using remote sensing data to optimize time and cost.</a:t>
          </a: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AE47D93-2B76-44D3-B545-CA5FDDCF7B95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Soil evaluation is an effective tool for land usage planning where time and resources are limited. </a:t>
          </a:r>
          <a:r>
            <a:rPr lang="en-US" sz="1200" b="0" i="0" dirty="0" smtClean="0"/>
            <a:t>Sugarcane can be raised on diverse kind of soil type and condition. This study can uncover potential area for farming.</a:t>
          </a:r>
          <a:endParaRPr lang="en-US" sz="1200" dirty="0" smtClean="0"/>
        </a:p>
      </dgm:t>
    </dgm:pt>
    <dgm:pt modelId="{375D2501-0FA0-4FD4-914F-6889923C5865}" type="parTrans" cxnId="{E57EFCA5-86AE-41DD-9E8A-980DB57AC1B9}">
      <dgm:prSet/>
      <dgm:spPr/>
      <dgm:t>
        <a:bodyPr/>
        <a:lstStyle/>
        <a:p>
          <a:endParaRPr lang="en-US"/>
        </a:p>
      </dgm:t>
    </dgm:pt>
    <dgm:pt modelId="{BB9DD5C4-9037-42DA-990F-84987240B5C4}" type="sibTrans" cxnId="{E57EFCA5-86AE-41DD-9E8A-980DB57AC1B9}">
      <dgm:prSet/>
      <dgm:spPr/>
      <dgm:t>
        <a:bodyPr/>
        <a:lstStyle/>
        <a:p>
          <a:endParaRPr lang="en-US"/>
        </a:p>
      </dgm:t>
    </dgm:pt>
    <dgm:pt modelId="{8A190B23-DFA9-45C6-8AF7-740725790102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With growing capabilities of sugarcane harvesting and manufacturing, this kind of analysis enables farming bodies to expand business, prepare action plan in advance and minimize manual efforts for land testing.</a:t>
          </a:r>
        </a:p>
      </dgm:t>
    </dgm:pt>
    <dgm:pt modelId="{5C4B35BB-9670-4AC2-86BD-7C727F46DABC}" type="parTrans" cxnId="{A967D717-9BDB-494B-B3E9-4A8F44D50AAA}">
      <dgm:prSet/>
      <dgm:spPr/>
      <dgm:t>
        <a:bodyPr/>
        <a:lstStyle/>
        <a:p>
          <a:endParaRPr lang="en-US"/>
        </a:p>
      </dgm:t>
    </dgm:pt>
    <dgm:pt modelId="{5EA849DD-C460-4A59-9E3A-9396A8CD8F43}" type="sibTrans" cxnId="{A967D717-9BDB-494B-B3E9-4A8F44D50AAA}">
      <dgm:prSet/>
      <dgm:spPr/>
      <dgm:t>
        <a:bodyPr/>
        <a:lstStyle/>
        <a:p>
          <a:endParaRPr lang="en-US"/>
        </a:p>
      </dgm:t>
    </dgm:pt>
    <dgm:pt modelId="{2D2E1DF5-6F13-4608-B51E-E9242F8BDF45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9A1806-B307-4B9C-9D16-292B17A1F8B2}" type="pres">
      <dgm:prSet presAssocID="{3A491BAC-D8F0-48A3-A9AB-E717CE8DC314}" presName="parentText" presStyleLbl="node1" presStyleIdx="0" presStyleCnt="3" custScaleY="102868" custLinFactNeighborY="-37539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F858412E-2202-448A-A379-B309664676E0}" type="pres">
      <dgm:prSet presAssocID="{2C4889E9-05A3-4F21-8A3F-986E063A94C8}" presName="spacer" presStyleCnt="0"/>
      <dgm:spPr/>
    </dgm:pt>
    <dgm:pt modelId="{26E1699F-FDC0-4FBE-96AB-DD6CBA530093}" type="pres">
      <dgm:prSet presAssocID="{9AE47D93-2B76-44D3-B545-CA5FDDCF7B95}" presName="parentText" presStyleLbl="node1" presStyleIdx="1" presStyleCnt="3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8519310-C703-4457-AEA2-D9C0B0FB7F78}" type="pres">
      <dgm:prSet presAssocID="{BB9DD5C4-9037-42DA-990F-84987240B5C4}" presName="spacer" presStyleCnt="0"/>
      <dgm:spPr/>
    </dgm:pt>
    <dgm:pt modelId="{3D956B87-9886-400D-83D5-1EBDECCE5E4C}" type="pres">
      <dgm:prSet presAssocID="{8A190B23-DFA9-45C6-8AF7-740725790102}" presName="parentText" presStyleLbl="node1" presStyleIdx="2" presStyleCnt="3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A967D717-9BDB-494B-B3E9-4A8F44D50AAA}" srcId="{949BA25B-376E-4A12-9E3B-A40E069EB234}" destId="{8A190B23-DFA9-45C6-8AF7-740725790102}" srcOrd="2" destOrd="0" parTransId="{5C4B35BB-9670-4AC2-86BD-7C727F46DABC}" sibTransId="{5EA849DD-C460-4A59-9E3A-9396A8CD8F43}"/>
    <dgm:cxn modelId="{A086B9D1-4F8A-41D7-A904-329A41E3176A}" type="presOf" srcId="{9AE47D93-2B76-44D3-B545-CA5FDDCF7B95}" destId="{26E1699F-FDC0-4FBE-96AB-DD6CBA530093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E57EFCA5-86AE-41DD-9E8A-980DB57AC1B9}" srcId="{949BA25B-376E-4A12-9E3B-A40E069EB234}" destId="{9AE47D93-2B76-44D3-B545-CA5FDDCF7B95}" srcOrd="1" destOrd="0" parTransId="{375D2501-0FA0-4FD4-914F-6889923C5865}" sibTransId="{BB9DD5C4-9037-42DA-990F-84987240B5C4}"/>
    <dgm:cxn modelId="{B15A14BF-2C13-4D0C-A3A8-4B8DC9CEAFA6}" type="presOf" srcId="{8A190B23-DFA9-45C6-8AF7-740725790102}" destId="{3D956B87-9886-400D-83D5-1EBDECCE5E4C}" srcOrd="0" destOrd="0" presId="urn:microsoft.com/office/officeart/2005/8/layout/vList2"/>
    <dgm:cxn modelId="{A5C66DEC-A3DA-42D2-9EF3-5A333E93D5B3}" type="presOf" srcId="{3A491BAC-D8F0-48A3-A9AB-E717CE8DC314}" destId="{759A1806-B307-4B9C-9D16-292B17A1F8B2}" srcOrd="0" destOrd="0" presId="urn:microsoft.com/office/officeart/2005/8/layout/vList2"/>
    <dgm:cxn modelId="{EF731BA1-F6A5-419B-B11B-91FEAFED8BD8}" type="presOf" srcId="{949BA25B-376E-4A12-9E3B-A40E069EB234}" destId="{2D2E1DF5-6F13-4608-B51E-E9242F8BDF45}" srcOrd="0" destOrd="0" presId="urn:microsoft.com/office/officeart/2005/8/layout/vList2"/>
    <dgm:cxn modelId="{83C08CDD-D3BC-4AFB-B47F-84174780C1C2}" type="presParOf" srcId="{2D2E1DF5-6F13-4608-B51E-E9242F8BDF45}" destId="{759A1806-B307-4B9C-9D16-292B17A1F8B2}" srcOrd="0" destOrd="0" presId="urn:microsoft.com/office/officeart/2005/8/layout/vList2"/>
    <dgm:cxn modelId="{73B89237-8E1D-4B83-ADB3-B05687935488}" type="presParOf" srcId="{2D2E1DF5-6F13-4608-B51E-E9242F8BDF45}" destId="{F858412E-2202-448A-A379-B309664676E0}" srcOrd="1" destOrd="0" presId="urn:microsoft.com/office/officeart/2005/8/layout/vList2"/>
    <dgm:cxn modelId="{F99C4605-C6D3-48F3-B46A-677A5637B877}" type="presParOf" srcId="{2D2E1DF5-6F13-4608-B51E-E9242F8BDF45}" destId="{26E1699F-FDC0-4FBE-96AB-DD6CBA530093}" srcOrd="2" destOrd="0" presId="urn:microsoft.com/office/officeart/2005/8/layout/vList2"/>
    <dgm:cxn modelId="{74B0D999-77CD-4D16-8069-51012584E26E}" type="presParOf" srcId="{2D2E1DF5-6F13-4608-B51E-E9242F8BDF45}" destId="{D8519310-C703-4457-AEA2-D9C0B0FB7F78}" srcOrd="3" destOrd="0" presId="urn:microsoft.com/office/officeart/2005/8/layout/vList2"/>
    <dgm:cxn modelId="{8DC42BB7-E659-4DB6-A399-829B5F29EB7A}" type="presParOf" srcId="{2D2E1DF5-6F13-4608-B51E-E9242F8BDF45}" destId="{3D956B87-9886-400D-83D5-1EBDECCE5E4C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2EB7A-4157-4EE5-8390-AC088B09BED5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9588D55A-6ED2-4388-95A7-FB4B93FE3CFC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n-US" dirty="0" smtClean="0"/>
            <a:t>Training model to classify soil for sugarcane suitability</a:t>
          </a:r>
          <a:endParaRPr lang="en-US" dirty="0"/>
        </a:p>
      </dgm:t>
    </dgm:pt>
    <dgm:pt modelId="{2F63F5A4-9A03-4524-AD7A-3BCC73E91D06}" type="parTrans" cxnId="{52952890-B0C2-45C8-A042-6F2BB62DE7E5}">
      <dgm:prSet/>
      <dgm:spPr/>
      <dgm:t>
        <a:bodyPr/>
        <a:lstStyle/>
        <a:p>
          <a:endParaRPr lang="en-US"/>
        </a:p>
      </dgm:t>
    </dgm:pt>
    <dgm:pt modelId="{BD8D49F8-B901-4BBC-ADF5-0DFEC712D9AD}" type="sibTrans" cxnId="{52952890-B0C2-45C8-A042-6F2BB62DE7E5}">
      <dgm:prSet/>
      <dgm:spPr/>
      <dgm:t>
        <a:bodyPr/>
        <a:lstStyle/>
        <a:p>
          <a:endParaRPr lang="en-US"/>
        </a:p>
      </dgm:t>
    </dgm:pt>
    <dgm:pt modelId="{948860CF-8DFE-4B44-A7FE-2B9497C28DE0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pPr algn="ctr"/>
          <a:r>
            <a:rPr lang="en-US" dirty="0" smtClean="0"/>
            <a:t>Trimming data, Initial labeling, Feature Engineering</a:t>
          </a:r>
          <a:endParaRPr lang="en-US" dirty="0"/>
        </a:p>
      </dgm:t>
    </dgm:pt>
    <dgm:pt modelId="{6C775C45-F536-4AC4-99B9-B85CC384126C}" type="sibTrans" cxnId="{3A7DFB25-63C0-41F7-82C7-0D7E6C235792}">
      <dgm:prSet/>
      <dgm:spPr/>
      <dgm:t>
        <a:bodyPr/>
        <a:lstStyle/>
        <a:p>
          <a:endParaRPr lang="en-US"/>
        </a:p>
      </dgm:t>
    </dgm:pt>
    <dgm:pt modelId="{3B65E2EB-98A6-4B85-B014-9860278965C1}" type="parTrans" cxnId="{3A7DFB25-63C0-41F7-82C7-0D7E6C235792}">
      <dgm:prSet/>
      <dgm:spPr/>
      <dgm:t>
        <a:bodyPr/>
        <a:lstStyle/>
        <a:p>
          <a:endParaRPr lang="en-US"/>
        </a:p>
      </dgm:t>
    </dgm:pt>
    <dgm:pt modelId="{D4238084-0384-4DFA-BF24-4795DDF450E9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n-US" dirty="0" smtClean="0"/>
            <a:t>Acquiring Soil Grid data from government bodies</a:t>
          </a:r>
          <a:endParaRPr lang="en-US" dirty="0"/>
        </a:p>
      </dgm:t>
    </dgm:pt>
    <dgm:pt modelId="{12601E93-DDB6-427D-B96C-6CD0DAB893D1}" type="sibTrans" cxnId="{8A0604AE-9A77-4D70-A9B4-A06FCF4A7252}">
      <dgm:prSet/>
      <dgm:spPr/>
      <dgm:t>
        <a:bodyPr/>
        <a:lstStyle/>
        <a:p>
          <a:endParaRPr lang="en-US"/>
        </a:p>
      </dgm:t>
    </dgm:pt>
    <dgm:pt modelId="{41E14677-12E8-4378-8931-44A7E54EC08E}" type="parTrans" cxnId="{8A0604AE-9A77-4D70-A9B4-A06FCF4A7252}">
      <dgm:prSet/>
      <dgm:spPr/>
      <dgm:t>
        <a:bodyPr/>
        <a:lstStyle/>
        <a:p>
          <a:endParaRPr lang="en-US"/>
        </a:p>
      </dgm:t>
    </dgm:pt>
    <dgm:pt modelId="{9760585A-B29A-4011-9C53-1631268E40E1}" type="pres">
      <dgm:prSet presAssocID="{9F62EB7A-4157-4EE5-8390-AC088B09BED5}" presName="Name0" presStyleCnt="0">
        <dgm:presLayoutVars>
          <dgm:dir/>
          <dgm:animLvl val="lvl"/>
          <dgm:resizeHandles val="exact"/>
        </dgm:presLayoutVars>
      </dgm:prSet>
      <dgm:spPr/>
    </dgm:pt>
    <dgm:pt modelId="{EF1F5D65-1987-46C1-BEF6-DAE59720BBBA}" type="pres">
      <dgm:prSet presAssocID="{D4238084-0384-4DFA-BF24-4795DDF450E9}" presName="parTxOnly" presStyleLbl="node1" presStyleIdx="0" presStyleCnt="3" custLinFactNeighborX="-326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0C002-BCDF-4FCB-9BAD-321F0F796B41}" type="pres">
      <dgm:prSet presAssocID="{12601E93-DDB6-427D-B96C-6CD0DAB893D1}" presName="parTxOnlySpace" presStyleCnt="0"/>
      <dgm:spPr/>
    </dgm:pt>
    <dgm:pt modelId="{3727931E-948B-4040-B523-17F80A440B6B}" type="pres">
      <dgm:prSet presAssocID="{948860CF-8DFE-4B44-A7FE-2B9497C28D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9B3A7-1525-42CC-B397-DF5D5FFDA513}" type="pres">
      <dgm:prSet presAssocID="{6C775C45-F536-4AC4-99B9-B85CC384126C}" presName="parTxOnlySpace" presStyleCnt="0"/>
      <dgm:spPr/>
    </dgm:pt>
    <dgm:pt modelId="{33D15595-9016-41E8-8A92-B294C79B5562}" type="pres">
      <dgm:prSet presAssocID="{9588D55A-6ED2-4388-95A7-FB4B93FE3CF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A19E05-F309-481C-A4CB-751D7E5EFD68}" type="presOf" srcId="{948860CF-8DFE-4B44-A7FE-2B9497C28DE0}" destId="{3727931E-948B-4040-B523-17F80A440B6B}" srcOrd="0" destOrd="0" presId="urn:microsoft.com/office/officeart/2005/8/layout/chevron1"/>
    <dgm:cxn modelId="{52952890-B0C2-45C8-A042-6F2BB62DE7E5}" srcId="{9F62EB7A-4157-4EE5-8390-AC088B09BED5}" destId="{9588D55A-6ED2-4388-95A7-FB4B93FE3CFC}" srcOrd="2" destOrd="0" parTransId="{2F63F5A4-9A03-4524-AD7A-3BCC73E91D06}" sibTransId="{BD8D49F8-B901-4BBC-ADF5-0DFEC712D9AD}"/>
    <dgm:cxn modelId="{6B613EE1-DD10-44B0-8F10-AF2729E541DB}" type="presOf" srcId="{9588D55A-6ED2-4388-95A7-FB4B93FE3CFC}" destId="{33D15595-9016-41E8-8A92-B294C79B5562}" srcOrd="0" destOrd="0" presId="urn:microsoft.com/office/officeart/2005/8/layout/chevron1"/>
    <dgm:cxn modelId="{8A0604AE-9A77-4D70-A9B4-A06FCF4A7252}" srcId="{9F62EB7A-4157-4EE5-8390-AC088B09BED5}" destId="{D4238084-0384-4DFA-BF24-4795DDF450E9}" srcOrd="0" destOrd="0" parTransId="{41E14677-12E8-4378-8931-44A7E54EC08E}" sibTransId="{12601E93-DDB6-427D-B96C-6CD0DAB893D1}"/>
    <dgm:cxn modelId="{D40038D1-7EE5-4585-88FF-05FEB9CC1C84}" type="presOf" srcId="{9F62EB7A-4157-4EE5-8390-AC088B09BED5}" destId="{9760585A-B29A-4011-9C53-1631268E40E1}" srcOrd="0" destOrd="0" presId="urn:microsoft.com/office/officeart/2005/8/layout/chevron1"/>
    <dgm:cxn modelId="{3A7DFB25-63C0-41F7-82C7-0D7E6C235792}" srcId="{9F62EB7A-4157-4EE5-8390-AC088B09BED5}" destId="{948860CF-8DFE-4B44-A7FE-2B9497C28DE0}" srcOrd="1" destOrd="0" parTransId="{3B65E2EB-98A6-4B85-B014-9860278965C1}" sibTransId="{6C775C45-F536-4AC4-99B9-B85CC384126C}"/>
    <dgm:cxn modelId="{80CA414A-7D27-448F-AB09-C7C2440E0853}" type="presOf" srcId="{D4238084-0384-4DFA-BF24-4795DDF450E9}" destId="{EF1F5D65-1987-46C1-BEF6-DAE59720BBBA}" srcOrd="0" destOrd="0" presId="urn:microsoft.com/office/officeart/2005/8/layout/chevron1"/>
    <dgm:cxn modelId="{98C5F8B3-94CF-47CD-B747-AE8C01BE709B}" type="presParOf" srcId="{9760585A-B29A-4011-9C53-1631268E40E1}" destId="{EF1F5D65-1987-46C1-BEF6-DAE59720BBBA}" srcOrd="0" destOrd="0" presId="urn:microsoft.com/office/officeart/2005/8/layout/chevron1"/>
    <dgm:cxn modelId="{CB871819-46EB-4468-9F90-F78AF8956964}" type="presParOf" srcId="{9760585A-B29A-4011-9C53-1631268E40E1}" destId="{2290C002-BCDF-4FCB-9BAD-321F0F796B41}" srcOrd="1" destOrd="0" presId="urn:microsoft.com/office/officeart/2005/8/layout/chevron1"/>
    <dgm:cxn modelId="{944D96AD-10BA-4115-B5CD-09147DD71E98}" type="presParOf" srcId="{9760585A-B29A-4011-9C53-1631268E40E1}" destId="{3727931E-948B-4040-B523-17F80A440B6B}" srcOrd="2" destOrd="0" presId="urn:microsoft.com/office/officeart/2005/8/layout/chevron1"/>
    <dgm:cxn modelId="{1196AC5B-F6F2-4869-862B-BB130AB1F80F}" type="presParOf" srcId="{9760585A-B29A-4011-9C53-1631268E40E1}" destId="{2409B3A7-1525-42CC-B397-DF5D5FFDA513}" srcOrd="3" destOrd="0" presId="urn:microsoft.com/office/officeart/2005/8/layout/chevron1"/>
    <dgm:cxn modelId="{A0DF2750-450C-4D04-90E5-134068194269}" type="presParOf" srcId="{9760585A-B29A-4011-9C53-1631268E40E1}" destId="{33D15595-9016-41E8-8A92-B294C79B55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0153D1-8C36-4869-AA43-4E6C9F12A9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84ACDFA-15EB-439A-B609-897ED7D32F10}">
      <dgm:prSet custT="1"/>
      <dgm:spPr>
        <a:solidFill>
          <a:schemeClr val="accent5">
            <a:hueOff val="-81011"/>
            <a:satOff val="0"/>
            <a:lumOff val="-2941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sz="1400" dirty="0" smtClean="0"/>
            <a:t>Soil Grid Data Source: ASRIS</a:t>
          </a:r>
        </a:p>
        <a:p>
          <a:pPr algn="just"/>
          <a:r>
            <a:rPr lang="en-IN" sz="1400" dirty="0" smtClean="0"/>
            <a:t>Data Format: GeoTiff</a:t>
          </a:r>
        </a:p>
      </dgm:t>
    </dgm:pt>
    <dgm:pt modelId="{E89A2463-9ED9-417B-B1E8-0F4A4639D0AE}" type="parTrans" cxnId="{3F32A329-0209-4710-B628-66AC5F8A3BAD}">
      <dgm:prSet/>
      <dgm:spPr/>
      <dgm:t>
        <a:bodyPr/>
        <a:lstStyle/>
        <a:p>
          <a:endParaRPr lang="en-IN"/>
        </a:p>
      </dgm:t>
    </dgm:pt>
    <dgm:pt modelId="{C93BDBE4-BBC9-4164-B5C3-ED86A626E58D}" type="sibTrans" cxnId="{3F32A329-0209-4710-B628-66AC5F8A3BAD}">
      <dgm:prSet/>
      <dgm:spPr/>
      <dgm:t>
        <a:bodyPr/>
        <a:lstStyle/>
        <a:p>
          <a:endParaRPr lang="en-IN"/>
        </a:p>
      </dgm:t>
    </dgm:pt>
    <dgm:pt modelId="{76A8C797-0163-4CC5-A15C-F03FEAADB688}">
      <dgm:prSet custT="1"/>
      <dgm:spPr>
        <a:solidFill>
          <a:schemeClr val="accent5">
            <a:hueOff val="-243034"/>
            <a:satOff val="0"/>
            <a:lumOff val="-8824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sz="1600" dirty="0" smtClean="0"/>
            <a:t>Narrow down search to particular region for sugarcane cultivation</a:t>
          </a:r>
          <a:endParaRPr lang="en-IN" sz="1600" dirty="0"/>
        </a:p>
      </dgm:t>
    </dgm:pt>
    <dgm:pt modelId="{29BB80FB-7402-4803-AD29-EA3A5C5DDCC6}" type="parTrans" cxnId="{27DCD8C5-FDDB-48E8-96A9-27EE37D84365}">
      <dgm:prSet/>
      <dgm:spPr/>
      <dgm:t>
        <a:bodyPr/>
        <a:lstStyle/>
        <a:p>
          <a:endParaRPr lang="en-IN"/>
        </a:p>
      </dgm:t>
    </dgm:pt>
    <dgm:pt modelId="{5F9FFC5C-F6B4-492D-96DF-B94C45D2C7D6}" type="sibTrans" cxnId="{27DCD8C5-FDDB-48E8-96A9-27EE37D84365}">
      <dgm:prSet/>
      <dgm:spPr/>
      <dgm:t>
        <a:bodyPr/>
        <a:lstStyle/>
        <a:p>
          <a:endParaRPr lang="en-IN"/>
        </a:p>
      </dgm:t>
    </dgm:pt>
    <dgm:pt modelId="{59D817E3-882B-4DA1-BCEC-E40AC83268E8}">
      <dgm:prSet custT="1"/>
      <dgm:spPr>
        <a:solidFill>
          <a:schemeClr val="accent5">
            <a:hueOff val="-162023"/>
            <a:satOff val="0"/>
            <a:lumOff val="-5883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sz="1600" dirty="0" smtClean="0"/>
            <a:t>Feature engineering of Soil Nutrients, Target labelling using masks</a:t>
          </a:r>
          <a:endParaRPr lang="en-IN" sz="1600" dirty="0"/>
        </a:p>
      </dgm:t>
    </dgm:pt>
    <dgm:pt modelId="{6DD66307-8107-440A-9749-9BAFE793883C}" type="sibTrans" cxnId="{17C1B8BF-10E7-4D88-9541-E82FDC55B4DD}">
      <dgm:prSet/>
      <dgm:spPr/>
      <dgm:t>
        <a:bodyPr/>
        <a:lstStyle/>
        <a:p>
          <a:endParaRPr lang="en-IN"/>
        </a:p>
      </dgm:t>
    </dgm:pt>
    <dgm:pt modelId="{37B06206-6954-48EA-85C5-725878A3EAF6}" type="parTrans" cxnId="{17C1B8BF-10E7-4D88-9541-E82FDC55B4DD}">
      <dgm:prSet/>
      <dgm:spPr/>
      <dgm:t>
        <a:bodyPr/>
        <a:lstStyle/>
        <a:p>
          <a:endParaRPr lang="en-IN"/>
        </a:p>
      </dgm:t>
    </dgm:pt>
    <dgm:pt modelId="{323A4FD0-A7BB-4F20-9145-7A1E0F3E160C}" type="pres">
      <dgm:prSet presAssocID="{CE0153D1-8C36-4869-AA43-4E6C9F12A9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CF4773-8A79-4862-90E5-A12DE7878B6B}" type="pres">
      <dgm:prSet presAssocID="{584ACDFA-15EB-439A-B609-897ED7D32F10}" presName="parentText" presStyleLbl="node1" presStyleIdx="0" presStyleCnt="3" custLinFactY="-2446" custLinFactNeighborX="498" custLinFactNeighborY="-100000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ED01757-5436-4B35-B897-D1EBD8D09AEA}" type="pres">
      <dgm:prSet presAssocID="{C93BDBE4-BBC9-4164-B5C3-ED86A626E58D}" presName="spacer" presStyleCnt="0"/>
      <dgm:spPr/>
    </dgm:pt>
    <dgm:pt modelId="{E685FA12-5BA0-459C-9CD5-634657BA2463}" type="pres">
      <dgm:prSet presAssocID="{59D817E3-882B-4DA1-BCEC-E40AC83268E8}" presName="parentText" presStyleLbl="node1" presStyleIdx="1" presStyleCnt="3" custLinFactNeighborY="-30594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8EDABBA-F525-42A2-A97E-B556D8B3BCBA}" type="pres">
      <dgm:prSet presAssocID="{6DD66307-8107-440A-9749-9BAFE793883C}" presName="spacer" presStyleCnt="0"/>
      <dgm:spPr/>
    </dgm:pt>
    <dgm:pt modelId="{61ECD20B-38D8-4F17-AFF7-09297DC5E5C3}" type="pres">
      <dgm:prSet presAssocID="{76A8C797-0163-4CC5-A15C-F03FEAADB688}" presName="parentText" presStyleLbl="node1" presStyleIdx="2" presStyleCnt="3" custLinFactNeighborY="-69615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27DCD8C5-FDDB-48E8-96A9-27EE37D84365}" srcId="{CE0153D1-8C36-4869-AA43-4E6C9F12A9FD}" destId="{76A8C797-0163-4CC5-A15C-F03FEAADB688}" srcOrd="2" destOrd="0" parTransId="{29BB80FB-7402-4803-AD29-EA3A5C5DDCC6}" sibTransId="{5F9FFC5C-F6B4-492D-96DF-B94C45D2C7D6}"/>
    <dgm:cxn modelId="{17C1B8BF-10E7-4D88-9541-E82FDC55B4DD}" srcId="{CE0153D1-8C36-4869-AA43-4E6C9F12A9FD}" destId="{59D817E3-882B-4DA1-BCEC-E40AC83268E8}" srcOrd="1" destOrd="0" parTransId="{37B06206-6954-48EA-85C5-725878A3EAF6}" sibTransId="{6DD66307-8107-440A-9749-9BAFE793883C}"/>
    <dgm:cxn modelId="{E9CE6541-1B83-4581-A8C1-DC038F6F9DD6}" type="presOf" srcId="{76A8C797-0163-4CC5-A15C-F03FEAADB688}" destId="{61ECD20B-38D8-4F17-AFF7-09297DC5E5C3}" srcOrd="0" destOrd="0" presId="urn:microsoft.com/office/officeart/2005/8/layout/vList2"/>
    <dgm:cxn modelId="{CB99EA50-DFD9-4F1B-88FD-4E721B57F3C4}" type="presOf" srcId="{584ACDFA-15EB-439A-B609-897ED7D32F10}" destId="{FACF4773-8A79-4862-90E5-A12DE7878B6B}" srcOrd="0" destOrd="0" presId="urn:microsoft.com/office/officeart/2005/8/layout/vList2"/>
    <dgm:cxn modelId="{9CCF3AE1-459E-4814-A182-67F79DEEF933}" type="presOf" srcId="{59D817E3-882B-4DA1-BCEC-E40AC83268E8}" destId="{E685FA12-5BA0-459C-9CD5-634657BA2463}" srcOrd="0" destOrd="0" presId="urn:microsoft.com/office/officeart/2005/8/layout/vList2"/>
    <dgm:cxn modelId="{3F32A329-0209-4710-B628-66AC5F8A3BAD}" srcId="{CE0153D1-8C36-4869-AA43-4E6C9F12A9FD}" destId="{584ACDFA-15EB-439A-B609-897ED7D32F10}" srcOrd="0" destOrd="0" parTransId="{E89A2463-9ED9-417B-B1E8-0F4A4639D0AE}" sibTransId="{C93BDBE4-BBC9-4164-B5C3-ED86A626E58D}"/>
    <dgm:cxn modelId="{BB74E610-A203-42E0-B6D9-F1E2BCE1569E}" type="presOf" srcId="{CE0153D1-8C36-4869-AA43-4E6C9F12A9FD}" destId="{323A4FD0-A7BB-4F20-9145-7A1E0F3E160C}" srcOrd="0" destOrd="0" presId="urn:microsoft.com/office/officeart/2005/8/layout/vList2"/>
    <dgm:cxn modelId="{4092325A-C5BB-4F98-8D4F-D5FAF7D19F27}" type="presParOf" srcId="{323A4FD0-A7BB-4F20-9145-7A1E0F3E160C}" destId="{FACF4773-8A79-4862-90E5-A12DE7878B6B}" srcOrd="0" destOrd="0" presId="urn:microsoft.com/office/officeart/2005/8/layout/vList2"/>
    <dgm:cxn modelId="{F1BF099A-E15F-4B64-B775-F2423B0BD05E}" type="presParOf" srcId="{323A4FD0-A7BB-4F20-9145-7A1E0F3E160C}" destId="{DED01757-5436-4B35-B897-D1EBD8D09AEA}" srcOrd="1" destOrd="0" presId="urn:microsoft.com/office/officeart/2005/8/layout/vList2"/>
    <dgm:cxn modelId="{C40FF115-3B6D-488A-B95B-E5EB36F5CCF8}" type="presParOf" srcId="{323A4FD0-A7BB-4F20-9145-7A1E0F3E160C}" destId="{E685FA12-5BA0-459C-9CD5-634657BA2463}" srcOrd="2" destOrd="0" presId="urn:microsoft.com/office/officeart/2005/8/layout/vList2"/>
    <dgm:cxn modelId="{81A7D005-D152-40FB-93EF-41DABC28A5F7}" type="presParOf" srcId="{323A4FD0-A7BB-4F20-9145-7A1E0F3E160C}" destId="{F8EDABBA-F525-42A2-A97E-B556D8B3BCBA}" srcOrd="3" destOrd="0" presId="urn:microsoft.com/office/officeart/2005/8/layout/vList2"/>
    <dgm:cxn modelId="{59968AC0-FE91-4EAE-AC29-5827179739A1}" type="presParOf" srcId="{323A4FD0-A7BB-4F20-9145-7A1E0F3E160C}" destId="{61ECD20B-38D8-4F17-AFF7-09297DC5E5C3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sz="1200" b="0" dirty="0">
              <a:latin typeface="Roboto Condensed Light" panose="020B0604020202020204" charset="0"/>
              <a:ea typeface="Roboto Condensed Light" panose="020B0604020202020204" charset="0"/>
            </a:rPr>
            <a:t>Predicting the crop yield is an important aspect from the farmer’s perspective. There are various stakeholders who can utilize the yield prediction. This include farmers, banks and industry stakeholders. </a:t>
          </a:r>
          <a:endParaRPr lang="en-US" sz="1200" b="0" dirty="0">
            <a:latin typeface="Roboto Condensed Light" panose="020B0604020202020204" charset="0"/>
            <a:ea typeface="Roboto Condensed Light" panose="020B0604020202020204" charset="0"/>
          </a:endParaRP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03126C3-3718-42DF-8451-5FCB80CFBBA1}">
      <dgm:prSet phldrT="[Text]"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sz="1200" b="0" dirty="0">
              <a:latin typeface="Roboto Condensed Light" panose="020B0604020202020204" charset="0"/>
              <a:ea typeface="Roboto Condensed Light" panose="020B0604020202020204" charset="0"/>
            </a:rPr>
            <a:t>Farmers get impacted majorly by the amount of yield produced each year. It helps them plan for forward selling and crop management practices.</a:t>
          </a:r>
        </a:p>
      </dgm:t>
    </dgm:pt>
    <dgm:pt modelId="{7EB515E7-6558-4093-8645-AE9BD949AF43}" type="parTrans" cxnId="{917DA19A-963C-4448-9DC0-1BB4A008DDC0}">
      <dgm:prSet/>
      <dgm:spPr/>
      <dgm:t>
        <a:bodyPr/>
        <a:lstStyle/>
        <a:p>
          <a:endParaRPr lang="en-US"/>
        </a:p>
      </dgm:t>
    </dgm:pt>
    <dgm:pt modelId="{53376808-CB43-4ADA-8BEC-2F36686FF699}" type="sibTrans" cxnId="{917DA19A-963C-4448-9DC0-1BB4A008DDC0}">
      <dgm:prSet/>
      <dgm:spPr/>
      <dgm:t>
        <a:bodyPr/>
        <a:lstStyle/>
        <a:p>
          <a:endParaRPr lang="en-US"/>
        </a:p>
      </dgm:t>
    </dgm:pt>
    <dgm:pt modelId="{1DF571FC-1208-4204-9C73-E7E2DEDA7F8E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B94FD5-2694-47E4-AED5-A32CC1B9EB8D}" type="pres">
      <dgm:prSet presAssocID="{3A491BAC-D8F0-48A3-A9AB-E717CE8DC314}" presName="parentText" presStyleLbl="node1" presStyleIdx="0" presStyleCnt="2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AB990707-4A62-4CEB-B9D5-C2A2369FF82F}" type="pres">
      <dgm:prSet presAssocID="{2C4889E9-05A3-4F21-8A3F-986E063A94C8}" presName="spacer" presStyleCnt="0"/>
      <dgm:spPr/>
    </dgm:pt>
    <dgm:pt modelId="{87197F60-EB1D-4437-A4B5-03305C2492E3}" type="pres">
      <dgm:prSet presAssocID="{903126C3-3718-42DF-8451-5FCB80CFBBA1}" presName="parentText" presStyleLbl="node1" presStyleIdx="1" presStyleCnt="2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3A457372-A573-4A3F-B6D8-AF2DE596B927}" type="presOf" srcId="{3A491BAC-D8F0-48A3-A9AB-E717CE8DC314}" destId="{DCB94FD5-2694-47E4-AED5-A32CC1B9EB8D}" srcOrd="0" destOrd="0" presId="urn:microsoft.com/office/officeart/2005/8/layout/vList2"/>
    <dgm:cxn modelId="{BE0433EB-9907-4717-A219-ECD88D014759}" type="presOf" srcId="{949BA25B-376E-4A12-9E3B-A40E069EB234}" destId="{1DF571FC-1208-4204-9C73-E7E2DEDA7F8E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917DA19A-963C-4448-9DC0-1BB4A008DDC0}" srcId="{949BA25B-376E-4A12-9E3B-A40E069EB234}" destId="{903126C3-3718-42DF-8451-5FCB80CFBBA1}" srcOrd="1" destOrd="0" parTransId="{7EB515E7-6558-4093-8645-AE9BD949AF43}" sibTransId="{53376808-CB43-4ADA-8BEC-2F36686FF699}"/>
    <dgm:cxn modelId="{669E837F-9449-4D48-B189-30581A0BD393}" type="presOf" srcId="{903126C3-3718-42DF-8451-5FCB80CFBBA1}" destId="{87197F60-EB1D-4437-A4B5-03305C2492E3}" srcOrd="0" destOrd="0" presId="urn:microsoft.com/office/officeart/2005/8/layout/vList2"/>
    <dgm:cxn modelId="{155AB619-EA23-4C8B-8858-827C30F37186}" type="presParOf" srcId="{1DF571FC-1208-4204-9C73-E7E2DEDA7F8E}" destId="{DCB94FD5-2694-47E4-AED5-A32CC1B9EB8D}" srcOrd="0" destOrd="0" presId="urn:microsoft.com/office/officeart/2005/8/layout/vList2"/>
    <dgm:cxn modelId="{E70BA7B4-813D-41F1-A0D8-FC49820728BD}" type="presParOf" srcId="{1DF571FC-1208-4204-9C73-E7E2DEDA7F8E}" destId="{AB990707-4A62-4CEB-B9D5-C2A2369FF82F}" srcOrd="1" destOrd="0" presId="urn:microsoft.com/office/officeart/2005/8/layout/vList2"/>
    <dgm:cxn modelId="{FC6C5351-DFA9-4E55-A3B5-039D54D70350}" type="presParOf" srcId="{1DF571FC-1208-4204-9C73-E7E2DEDA7F8E}" destId="{87197F60-EB1D-4437-A4B5-03305C2492E3}" srcOrd="2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62EB7A-4157-4EE5-8390-AC088B09BED5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D4238084-0384-4DFA-BF24-4795DDF450E9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n-US" dirty="0"/>
            <a:t>Calculating NDVI values, removing images with high cloud cover </a:t>
          </a:r>
        </a:p>
      </dgm:t>
    </dgm:pt>
    <dgm:pt modelId="{41E14677-12E8-4378-8931-44A7E54EC08E}" type="parTrans" cxnId="{8A0604AE-9A77-4D70-A9B4-A06FCF4A7252}">
      <dgm:prSet/>
      <dgm:spPr/>
      <dgm:t>
        <a:bodyPr/>
        <a:lstStyle/>
        <a:p>
          <a:endParaRPr lang="en-US"/>
        </a:p>
      </dgm:t>
    </dgm:pt>
    <dgm:pt modelId="{12601E93-DDB6-427D-B96C-6CD0DAB893D1}" type="sibTrans" cxnId="{8A0604AE-9A77-4D70-A9B4-A06FCF4A7252}">
      <dgm:prSet/>
      <dgm:spPr/>
      <dgm:t>
        <a:bodyPr/>
        <a:lstStyle/>
        <a:p>
          <a:endParaRPr lang="en-US"/>
        </a:p>
      </dgm:t>
    </dgm:pt>
    <dgm:pt modelId="{948860CF-8DFE-4B44-A7FE-2B9497C28DE0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n-US" dirty="0"/>
            <a:t>Based upon harvested area and crop density estimating the crop yield </a:t>
          </a:r>
        </a:p>
      </dgm:t>
    </dgm:pt>
    <dgm:pt modelId="{3B65E2EB-98A6-4B85-B014-9860278965C1}" type="parTrans" cxnId="{3A7DFB25-63C0-41F7-82C7-0D7E6C235792}">
      <dgm:prSet/>
      <dgm:spPr/>
      <dgm:t>
        <a:bodyPr/>
        <a:lstStyle/>
        <a:p>
          <a:endParaRPr lang="en-US"/>
        </a:p>
      </dgm:t>
    </dgm:pt>
    <dgm:pt modelId="{6C775C45-F536-4AC4-99B9-B85CC384126C}" type="sibTrans" cxnId="{3A7DFB25-63C0-41F7-82C7-0D7E6C235792}">
      <dgm:prSet/>
      <dgm:spPr/>
      <dgm:t>
        <a:bodyPr/>
        <a:lstStyle/>
        <a:p>
          <a:endParaRPr lang="en-US"/>
        </a:p>
      </dgm:t>
    </dgm:pt>
    <dgm:pt modelId="{9588D55A-6ED2-4388-95A7-FB4B93FE3CFC}">
      <dgm:prSet phldrT="[Text]"/>
      <dgm:spPr>
        <a:solidFill>
          <a:schemeClr val="accent6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n-US" dirty="0"/>
            <a:t>Forecasting crop yield by fitting model to estimated yield </a:t>
          </a:r>
        </a:p>
      </dgm:t>
    </dgm:pt>
    <dgm:pt modelId="{2F63F5A4-9A03-4524-AD7A-3BCC73E91D06}" type="parTrans" cxnId="{52952890-B0C2-45C8-A042-6F2BB62DE7E5}">
      <dgm:prSet/>
      <dgm:spPr/>
      <dgm:t>
        <a:bodyPr/>
        <a:lstStyle/>
        <a:p>
          <a:endParaRPr lang="en-US"/>
        </a:p>
      </dgm:t>
    </dgm:pt>
    <dgm:pt modelId="{BD8D49F8-B901-4BBC-ADF5-0DFEC712D9AD}" type="sibTrans" cxnId="{52952890-B0C2-45C8-A042-6F2BB62DE7E5}">
      <dgm:prSet/>
      <dgm:spPr/>
      <dgm:t>
        <a:bodyPr/>
        <a:lstStyle/>
        <a:p>
          <a:endParaRPr lang="en-US"/>
        </a:p>
      </dgm:t>
    </dgm:pt>
    <dgm:pt modelId="{9760585A-B29A-4011-9C53-1631268E40E1}" type="pres">
      <dgm:prSet presAssocID="{9F62EB7A-4157-4EE5-8390-AC088B09BED5}" presName="Name0" presStyleCnt="0">
        <dgm:presLayoutVars>
          <dgm:dir/>
          <dgm:animLvl val="lvl"/>
          <dgm:resizeHandles val="exact"/>
        </dgm:presLayoutVars>
      </dgm:prSet>
      <dgm:spPr/>
    </dgm:pt>
    <dgm:pt modelId="{EF1F5D65-1987-46C1-BEF6-DAE59720BBBA}" type="pres">
      <dgm:prSet presAssocID="{D4238084-0384-4DFA-BF24-4795DDF450E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0C002-BCDF-4FCB-9BAD-321F0F796B41}" type="pres">
      <dgm:prSet presAssocID="{12601E93-DDB6-427D-B96C-6CD0DAB893D1}" presName="parTxOnlySpace" presStyleCnt="0"/>
      <dgm:spPr/>
    </dgm:pt>
    <dgm:pt modelId="{3727931E-948B-4040-B523-17F80A440B6B}" type="pres">
      <dgm:prSet presAssocID="{948860CF-8DFE-4B44-A7FE-2B9497C28D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9B3A7-1525-42CC-B397-DF5D5FFDA513}" type="pres">
      <dgm:prSet presAssocID="{6C775C45-F536-4AC4-99B9-B85CC384126C}" presName="parTxOnlySpace" presStyleCnt="0"/>
      <dgm:spPr/>
    </dgm:pt>
    <dgm:pt modelId="{33D15595-9016-41E8-8A92-B294C79B5562}" type="pres">
      <dgm:prSet presAssocID="{9588D55A-6ED2-4388-95A7-FB4B93FE3CF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952890-B0C2-45C8-A042-6F2BB62DE7E5}" srcId="{9F62EB7A-4157-4EE5-8390-AC088B09BED5}" destId="{9588D55A-6ED2-4388-95A7-FB4B93FE3CFC}" srcOrd="2" destOrd="0" parTransId="{2F63F5A4-9A03-4524-AD7A-3BCC73E91D06}" sibTransId="{BD8D49F8-B901-4BBC-ADF5-0DFEC712D9AD}"/>
    <dgm:cxn modelId="{F0E57F5A-2699-4218-A47C-40ABEC84D503}" type="presOf" srcId="{9F62EB7A-4157-4EE5-8390-AC088B09BED5}" destId="{9760585A-B29A-4011-9C53-1631268E40E1}" srcOrd="0" destOrd="0" presId="urn:microsoft.com/office/officeart/2005/8/layout/chevron1"/>
    <dgm:cxn modelId="{0B6F8816-3BDE-4401-8E9F-46A2C50337F3}" type="presOf" srcId="{948860CF-8DFE-4B44-A7FE-2B9497C28DE0}" destId="{3727931E-948B-4040-B523-17F80A440B6B}" srcOrd="0" destOrd="0" presId="urn:microsoft.com/office/officeart/2005/8/layout/chevron1"/>
    <dgm:cxn modelId="{8A0604AE-9A77-4D70-A9B4-A06FCF4A7252}" srcId="{9F62EB7A-4157-4EE5-8390-AC088B09BED5}" destId="{D4238084-0384-4DFA-BF24-4795DDF450E9}" srcOrd="0" destOrd="0" parTransId="{41E14677-12E8-4378-8931-44A7E54EC08E}" sibTransId="{12601E93-DDB6-427D-B96C-6CD0DAB893D1}"/>
    <dgm:cxn modelId="{3A7DFB25-63C0-41F7-82C7-0D7E6C235792}" srcId="{9F62EB7A-4157-4EE5-8390-AC088B09BED5}" destId="{948860CF-8DFE-4B44-A7FE-2B9497C28DE0}" srcOrd="1" destOrd="0" parTransId="{3B65E2EB-98A6-4B85-B014-9860278965C1}" sibTransId="{6C775C45-F536-4AC4-99B9-B85CC384126C}"/>
    <dgm:cxn modelId="{E184D4F3-367F-444A-8B7A-7740C1B0DB3D}" type="presOf" srcId="{9588D55A-6ED2-4388-95A7-FB4B93FE3CFC}" destId="{33D15595-9016-41E8-8A92-B294C79B5562}" srcOrd="0" destOrd="0" presId="urn:microsoft.com/office/officeart/2005/8/layout/chevron1"/>
    <dgm:cxn modelId="{709CD4C3-3F0D-457F-83AA-BD86FDE89CB7}" type="presOf" srcId="{D4238084-0384-4DFA-BF24-4795DDF450E9}" destId="{EF1F5D65-1987-46C1-BEF6-DAE59720BBBA}" srcOrd="0" destOrd="0" presId="urn:microsoft.com/office/officeart/2005/8/layout/chevron1"/>
    <dgm:cxn modelId="{9FC7F803-EB7A-49C7-86CF-79389AB8B17E}" type="presParOf" srcId="{9760585A-B29A-4011-9C53-1631268E40E1}" destId="{EF1F5D65-1987-46C1-BEF6-DAE59720BBBA}" srcOrd="0" destOrd="0" presId="urn:microsoft.com/office/officeart/2005/8/layout/chevron1"/>
    <dgm:cxn modelId="{C6FEC20C-F990-4B80-9CB8-E68E49E74DFF}" type="presParOf" srcId="{9760585A-B29A-4011-9C53-1631268E40E1}" destId="{2290C002-BCDF-4FCB-9BAD-321F0F796B41}" srcOrd="1" destOrd="0" presId="urn:microsoft.com/office/officeart/2005/8/layout/chevron1"/>
    <dgm:cxn modelId="{FB8EC86A-4DE6-4C2C-A4A5-DD6851E56C08}" type="presParOf" srcId="{9760585A-B29A-4011-9C53-1631268E40E1}" destId="{3727931E-948B-4040-B523-17F80A440B6B}" srcOrd="2" destOrd="0" presId="urn:microsoft.com/office/officeart/2005/8/layout/chevron1"/>
    <dgm:cxn modelId="{5879C2F6-9941-463C-83C4-B49F3EDF4359}" type="presParOf" srcId="{9760585A-B29A-4011-9C53-1631268E40E1}" destId="{2409B3A7-1525-42CC-B397-DF5D5FFDA513}" srcOrd="3" destOrd="0" presId="urn:microsoft.com/office/officeart/2005/8/layout/chevron1"/>
    <dgm:cxn modelId="{FADBCF9D-BED9-418A-A8DC-33EFEC037D42}" type="presParOf" srcId="{9760585A-B29A-4011-9C53-1631268E40E1}" destId="{33D15595-9016-41E8-8A92-B294C79B55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0153D1-8C36-4869-AA43-4E6C9F12A9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CE7C7BC-2974-4E0E-89F3-FBD41A0E863F}">
      <dgm:prSet/>
      <dgm:spPr>
        <a:solidFill>
          <a:schemeClr val="accent5">
            <a:hueOff val="0"/>
            <a:satOff val="0"/>
            <a:lumOff val="0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dirty="0"/>
            <a:t>Finding cloud cover using band-1 Images and filter images crossing threshold</a:t>
          </a:r>
        </a:p>
      </dgm:t>
    </dgm:pt>
    <dgm:pt modelId="{2052E884-8E67-434A-8C1B-A509F16FFD41}" type="parTrans" cxnId="{530402D1-1913-43D9-9276-5E3F5AB31DD7}">
      <dgm:prSet/>
      <dgm:spPr/>
      <dgm:t>
        <a:bodyPr/>
        <a:lstStyle/>
        <a:p>
          <a:endParaRPr lang="en-IN"/>
        </a:p>
      </dgm:t>
    </dgm:pt>
    <dgm:pt modelId="{6D1AF13F-24E3-4447-A44B-9DF1667BD944}" type="sibTrans" cxnId="{530402D1-1913-43D9-9276-5E3F5AB31DD7}">
      <dgm:prSet/>
      <dgm:spPr/>
      <dgm:t>
        <a:bodyPr/>
        <a:lstStyle/>
        <a:p>
          <a:endParaRPr lang="en-IN"/>
        </a:p>
      </dgm:t>
    </dgm:pt>
    <dgm:pt modelId="{584ACDFA-15EB-439A-B609-897ED7D32F10}">
      <dgm:prSet/>
      <dgm:spPr>
        <a:solidFill>
          <a:schemeClr val="accent5">
            <a:hueOff val="-81011"/>
            <a:satOff val="0"/>
            <a:lumOff val="-2941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dirty="0"/>
            <a:t>Smoothened NDVI score using </a:t>
          </a:r>
          <a:r>
            <a:rPr lang="en-IN" dirty="0" err="1"/>
            <a:t>savgol</a:t>
          </a:r>
          <a:r>
            <a:rPr lang="en-IN" dirty="0"/>
            <a:t> transform and marking harvested area of images using NDVI.</a:t>
          </a:r>
        </a:p>
      </dgm:t>
    </dgm:pt>
    <dgm:pt modelId="{E89A2463-9ED9-417B-B1E8-0F4A4639D0AE}" type="parTrans" cxnId="{3F32A329-0209-4710-B628-66AC5F8A3BAD}">
      <dgm:prSet/>
      <dgm:spPr/>
      <dgm:t>
        <a:bodyPr/>
        <a:lstStyle/>
        <a:p>
          <a:endParaRPr lang="en-IN"/>
        </a:p>
      </dgm:t>
    </dgm:pt>
    <dgm:pt modelId="{C93BDBE4-BBC9-4164-B5C3-ED86A626E58D}" type="sibTrans" cxnId="{3F32A329-0209-4710-B628-66AC5F8A3BAD}">
      <dgm:prSet/>
      <dgm:spPr/>
      <dgm:t>
        <a:bodyPr/>
        <a:lstStyle/>
        <a:p>
          <a:endParaRPr lang="en-IN"/>
        </a:p>
      </dgm:t>
    </dgm:pt>
    <dgm:pt modelId="{59D817E3-882B-4DA1-BCEC-E40AC83268E8}">
      <dgm:prSet/>
      <dgm:spPr>
        <a:solidFill>
          <a:schemeClr val="accent5">
            <a:hueOff val="-162023"/>
            <a:satOff val="0"/>
            <a:lumOff val="-5883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dirty="0"/>
            <a:t>Considering crop density and marked harvested area, estimating the crop yield of that image. </a:t>
          </a:r>
        </a:p>
      </dgm:t>
    </dgm:pt>
    <dgm:pt modelId="{37B06206-6954-48EA-85C5-725878A3EAF6}" type="parTrans" cxnId="{17C1B8BF-10E7-4D88-9541-E82FDC55B4DD}">
      <dgm:prSet/>
      <dgm:spPr/>
      <dgm:t>
        <a:bodyPr/>
        <a:lstStyle/>
        <a:p>
          <a:endParaRPr lang="en-IN"/>
        </a:p>
      </dgm:t>
    </dgm:pt>
    <dgm:pt modelId="{6DD66307-8107-440A-9749-9BAFE793883C}" type="sibTrans" cxnId="{17C1B8BF-10E7-4D88-9541-E82FDC55B4DD}">
      <dgm:prSet/>
      <dgm:spPr/>
      <dgm:t>
        <a:bodyPr/>
        <a:lstStyle/>
        <a:p>
          <a:endParaRPr lang="en-IN"/>
        </a:p>
      </dgm:t>
    </dgm:pt>
    <dgm:pt modelId="{76A8C797-0163-4CC5-A15C-F03FEAADB688}">
      <dgm:prSet/>
      <dgm:spPr>
        <a:solidFill>
          <a:schemeClr val="accent5">
            <a:hueOff val="-243034"/>
            <a:satOff val="0"/>
            <a:lumOff val="-8824"/>
            <a:alpha val="70000"/>
          </a:schemeClr>
        </a:solidFill>
        <a:ln>
          <a:noFill/>
        </a:ln>
      </dgm:spPr>
      <dgm:t>
        <a:bodyPr/>
        <a:lstStyle/>
        <a:p>
          <a:pPr algn="just"/>
          <a:r>
            <a:rPr lang="en-IN" dirty="0"/>
            <a:t>Fitting</a:t>
          </a:r>
          <a:r>
            <a:rPr lang="en-IN" baseline="0" dirty="0"/>
            <a:t> exponential smoothing holt winters’ model to forecast the crop yield</a:t>
          </a:r>
          <a:endParaRPr lang="en-IN" dirty="0"/>
        </a:p>
      </dgm:t>
    </dgm:pt>
    <dgm:pt modelId="{29BB80FB-7402-4803-AD29-EA3A5C5DDCC6}" type="parTrans" cxnId="{27DCD8C5-FDDB-48E8-96A9-27EE37D84365}">
      <dgm:prSet/>
      <dgm:spPr/>
      <dgm:t>
        <a:bodyPr/>
        <a:lstStyle/>
        <a:p>
          <a:endParaRPr lang="en-IN"/>
        </a:p>
      </dgm:t>
    </dgm:pt>
    <dgm:pt modelId="{5F9FFC5C-F6B4-492D-96DF-B94C45D2C7D6}" type="sibTrans" cxnId="{27DCD8C5-FDDB-48E8-96A9-27EE37D84365}">
      <dgm:prSet/>
      <dgm:spPr/>
      <dgm:t>
        <a:bodyPr/>
        <a:lstStyle/>
        <a:p>
          <a:endParaRPr lang="en-IN"/>
        </a:p>
      </dgm:t>
    </dgm:pt>
    <dgm:pt modelId="{323A4FD0-A7BB-4F20-9145-7A1E0F3E160C}" type="pres">
      <dgm:prSet presAssocID="{CE0153D1-8C36-4869-AA43-4E6C9F12A9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7EA4BC-86A6-4774-8BC5-3CD2191BC8CA}" type="pres">
      <dgm:prSet presAssocID="{9CE7C7BC-2974-4E0E-89F3-FBD41A0E863F}" presName="parentText" presStyleLbl="node1" presStyleIdx="0" presStyleCnt="4" custLinFactY="-31288" custLinFactNeighborX="-92" custLinFactNeighborY="-100000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B0078F28-EF0C-4C1A-976C-7E2B36D4E8D5}" type="pres">
      <dgm:prSet presAssocID="{6D1AF13F-24E3-4447-A44B-9DF1667BD944}" presName="spacer" presStyleCnt="0"/>
      <dgm:spPr/>
    </dgm:pt>
    <dgm:pt modelId="{FACF4773-8A79-4862-90E5-A12DE7878B6B}" type="pres">
      <dgm:prSet presAssocID="{584ACDFA-15EB-439A-B609-897ED7D32F10}" presName="parentText" presStyleLbl="node1" presStyleIdx="1" presStyleCnt="4" custLinFactY="-2446" custLinFactNeighborX="498" custLinFactNeighborY="-100000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ED01757-5436-4B35-B897-D1EBD8D09AEA}" type="pres">
      <dgm:prSet presAssocID="{C93BDBE4-BBC9-4164-B5C3-ED86A626E58D}" presName="spacer" presStyleCnt="0"/>
      <dgm:spPr/>
    </dgm:pt>
    <dgm:pt modelId="{E685FA12-5BA0-459C-9CD5-634657BA2463}" type="pres">
      <dgm:prSet presAssocID="{59D817E3-882B-4DA1-BCEC-E40AC83268E8}" presName="parentText" presStyleLbl="node1" presStyleIdx="2" presStyleCnt="4" custLinFactY="-1521" custLinFactNeighborX="-390" custLinFactNeighborY="-100000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8EDABBA-F525-42A2-A97E-B556D8B3BCBA}" type="pres">
      <dgm:prSet presAssocID="{6DD66307-8107-440A-9749-9BAFE793883C}" presName="spacer" presStyleCnt="0"/>
      <dgm:spPr/>
    </dgm:pt>
    <dgm:pt modelId="{61ECD20B-38D8-4F17-AFF7-09297DC5E5C3}" type="pres">
      <dgm:prSet presAssocID="{76A8C797-0163-4CC5-A15C-F03FEAADB688}" presName="parentText" presStyleLbl="node1" presStyleIdx="3" presStyleCnt="4" custLinFactNeighborY="-69615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27DCD8C5-FDDB-48E8-96A9-27EE37D84365}" srcId="{CE0153D1-8C36-4869-AA43-4E6C9F12A9FD}" destId="{76A8C797-0163-4CC5-A15C-F03FEAADB688}" srcOrd="3" destOrd="0" parTransId="{29BB80FB-7402-4803-AD29-EA3A5C5DDCC6}" sibTransId="{5F9FFC5C-F6B4-492D-96DF-B94C45D2C7D6}"/>
    <dgm:cxn modelId="{17C1B8BF-10E7-4D88-9541-E82FDC55B4DD}" srcId="{CE0153D1-8C36-4869-AA43-4E6C9F12A9FD}" destId="{59D817E3-882B-4DA1-BCEC-E40AC83268E8}" srcOrd="2" destOrd="0" parTransId="{37B06206-6954-48EA-85C5-725878A3EAF6}" sibTransId="{6DD66307-8107-440A-9749-9BAFE793883C}"/>
    <dgm:cxn modelId="{36484762-90DF-42F5-A881-E521C95C2CB3}" type="presOf" srcId="{76A8C797-0163-4CC5-A15C-F03FEAADB688}" destId="{61ECD20B-38D8-4F17-AFF7-09297DC5E5C3}" srcOrd="0" destOrd="0" presId="urn:microsoft.com/office/officeart/2005/8/layout/vList2"/>
    <dgm:cxn modelId="{530402D1-1913-43D9-9276-5E3F5AB31DD7}" srcId="{CE0153D1-8C36-4869-AA43-4E6C9F12A9FD}" destId="{9CE7C7BC-2974-4E0E-89F3-FBD41A0E863F}" srcOrd="0" destOrd="0" parTransId="{2052E884-8E67-434A-8C1B-A509F16FFD41}" sibTransId="{6D1AF13F-24E3-4447-A44B-9DF1667BD944}"/>
    <dgm:cxn modelId="{F5492BCE-0ACA-4329-83A8-1C0DB6109D3D}" type="presOf" srcId="{59D817E3-882B-4DA1-BCEC-E40AC83268E8}" destId="{E685FA12-5BA0-459C-9CD5-634657BA2463}" srcOrd="0" destOrd="0" presId="urn:microsoft.com/office/officeart/2005/8/layout/vList2"/>
    <dgm:cxn modelId="{D8499A7C-86CE-430D-B84E-1302EC303112}" type="presOf" srcId="{584ACDFA-15EB-439A-B609-897ED7D32F10}" destId="{FACF4773-8A79-4862-90E5-A12DE7878B6B}" srcOrd="0" destOrd="0" presId="urn:microsoft.com/office/officeart/2005/8/layout/vList2"/>
    <dgm:cxn modelId="{5A3225C8-C8C1-42E8-AEF0-0F57E1D0055A}" type="presOf" srcId="{CE0153D1-8C36-4869-AA43-4E6C9F12A9FD}" destId="{323A4FD0-A7BB-4F20-9145-7A1E0F3E160C}" srcOrd="0" destOrd="0" presId="urn:microsoft.com/office/officeart/2005/8/layout/vList2"/>
    <dgm:cxn modelId="{3F32A329-0209-4710-B628-66AC5F8A3BAD}" srcId="{CE0153D1-8C36-4869-AA43-4E6C9F12A9FD}" destId="{584ACDFA-15EB-439A-B609-897ED7D32F10}" srcOrd="1" destOrd="0" parTransId="{E89A2463-9ED9-417B-B1E8-0F4A4639D0AE}" sibTransId="{C93BDBE4-BBC9-4164-B5C3-ED86A626E58D}"/>
    <dgm:cxn modelId="{3223FB2D-D346-47FA-BCB8-E029AA3578B9}" type="presOf" srcId="{9CE7C7BC-2974-4E0E-89F3-FBD41A0E863F}" destId="{977EA4BC-86A6-4774-8BC5-3CD2191BC8CA}" srcOrd="0" destOrd="0" presId="urn:microsoft.com/office/officeart/2005/8/layout/vList2"/>
    <dgm:cxn modelId="{AE9C5939-CEDC-44E4-B077-E3AEAF3D9540}" type="presParOf" srcId="{323A4FD0-A7BB-4F20-9145-7A1E0F3E160C}" destId="{977EA4BC-86A6-4774-8BC5-3CD2191BC8CA}" srcOrd="0" destOrd="0" presId="urn:microsoft.com/office/officeart/2005/8/layout/vList2"/>
    <dgm:cxn modelId="{27B81AEB-F932-49C9-B53D-39A326449985}" type="presParOf" srcId="{323A4FD0-A7BB-4F20-9145-7A1E0F3E160C}" destId="{B0078F28-EF0C-4C1A-976C-7E2B36D4E8D5}" srcOrd="1" destOrd="0" presId="urn:microsoft.com/office/officeart/2005/8/layout/vList2"/>
    <dgm:cxn modelId="{48044094-F790-43C0-AFBC-515D636B9A03}" type="presParOf" srcId="{323A4FD0-A7BB-4F20-9145-7A1E0F3E160C}" destId="{FACF4773-8A79-4862-90E5-A12DE7878B6B}" srcOrd="2" destOrd="0" presId="urn:microsoft.com/office/officeart/2005/8/layout/vList2"/>
    <dgm:cxn modelId="{02F6E933-9D17-41DD-AF4E-EA367DF90D98}" type="presParOf" srcId="{323A4FD0-A7BB-4F20-9145-7A1E0F3E160C}" destId="{DED01757-5436-4B35-B897-D1EBD8D09AEA}" srcOrd="3" destOrd="0" presId="urn:microsoft.com/office/officeart/2005/8/layout/vList2"/>
    <dgm:cxn modelId="{57195910-804A-412A-9AD2-C5DA0584F1EA}" type="presParOf" srcId="{323A4FD0-A7BB-4F20-9145-7A1E0F3E160C}" destId="{E685FA12-5BA0-459C-9CD5-634657BA2463}" srcOrd="4" destOrd="0" presId="urn:microsoft.com/office/officeart/2005/8/layout/vList2"/>
    <dgm:cxn modelId="{07B833CA-114D-499D-8FC5-CC0928D60D84}" type="presParOf" srcId="{323A4FD0-A7BB-4F20-9145-7A1E0F3E160C}" destId="{F8EDABBA-F525-42A2-A97E-B556D8B3BCBA}" srcOrd="5" destOrd="0" presId="urn:microsoft.com/office/officeart/2005/8/layout/vList2"/>
    <dgm:cxn modelId="{A80A3B9D-1774-43EA-A2E1-B4A33E79CC15}" type="presParOf" srcId="{323A4FD0-A7BB-4F20-9145-7A1E0F3E160C}" destId="{61ECD20B-38D8-4F17-AFF7-09297DC5E5C3}" srcOrd="6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/>
            <a:t>Crop Health Monitoring is another important aspect for farmers</a:t>
          </a: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AE47D93-2B76-44D3-B545-CA5FDDCF7B95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/>
            <a:t>Industrial sugarcane farms generally occupy a large area of land</a:t>
          </a:r>
        </a:p>
      </dgm:t>
    </dgm:pt>
    <dgm:pt modelId="{375D2501-0FA0-4FD4-914F-6889923C5865}" type="parTrans" cxnId="{E57EFCA5-86AE-41DD-9E8A-980DB57AC1B9}">
      <dgm:prSet/>
      <dgm:spPr/>
      <dgm:t>
        <a:bodyPr/>
        <a:lstStyle/>
        <a:p>
          <a:endParaRPr lang="en-US"/>
        </a:p>
      </dgm:t>
    </dgm:pt>
    <dgm:pt modelId="{BB9DD5C4-9037-42DA-990F-84987240B5C4}" type="sibTrans" cxnId="{E57EFCA5-86AE-41DD-9E8A-980DB57AC1B9}">
      <dgm:prSet/>
      <dgm:spPr/>
      <dgm:t>
        <a:bodyPr/>
        <a:lstStyle/>
        <a:p>
          <a:endParaRPr lang="en-US"/>
        </a:p>
      </dgm:t>
    </dgm:pt>
    <dgm:pt modelId="{8A190B23-DFA9-45C6-8AF7-740725790102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/>
            <a:t>Manual monitoring of crop health over large area is difficult and exhaustive</a:t>
          </a:r>
        </a:p>
      </dgm:t>
    </dgm:pt>
    <dgm:pt modelId="{5C4B35BB-9670-4AC2-86BD-7C727F46DABC}" type="parTrans" cxnId="{A967D717-9BDB-494B-B3E9-4A8F44D50AAA}">
      <dgm:prSet/>
      <dgm:spPr/>
      <dgm:t>
        <a:bodyPr/>
        <a:lstStyle/>
        <a:p>
          <a:endParaRPr lang="en-US"/>
        </a:p>
      </dgm:t>
    </dgm:pt>
    <dgm:pt modelId="{5EA849DD-C460-4A59-9E3A-9396A8CD8F43}" type="sibTrans" cxnId="{A967D717-9BDB-494B-B3E9-4A8F44D50AAA}">
      <dgm:prSet/>
      <dgm:spPr/>
      <dgm:t>
        <a:bodyPr/>
        <a:lstStyle/>
        <a:p>
          <a:endParaRPr lang="en-US"/>
        </a:p>
      </dgm:t>
    </dgm:pt>
    <dgm:pt modelId="{09132BF2-F637-4517-A1F6-7FDFFB23BF0E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/>
            <a:t>Availability of high-resolution</a:t>
          </a:r>
          <a:r>
            <a:rPr lang="en-IN" sz="1200" dirty="0"/>
            <a:t> satellite imagery</a:t>
          </a:r>
          <a:r>
            <a:rPr lang="en-US" sz="1200" dirty="0"/>
            <a:t> facilitates effective tracking of crop health</a:t>
          </a:r>
        </a:p>
      </dgm:t>
    </dgm:pt>
    <dgm:pt modelId="{8C5A12F4-1C0F-4FB8-AB90-EA3AB2FCF144}" type="parTrans" cxnId="{24DCF7AC-6F78-4775-80A6-7FACA33DAE67}">
      <dgm:prSet/>
      <dgm:spPr/>
      <dgm:t>
        <a:bodyPr/>
        <a:lstStyle/>
        <a:p>
          <a:endParaRPr lang="en-US"/>
        </a:p>
      </dgm:t>
    </dgm:pt>
    <dgm:pt modelId="{3AEFE664-07D8-46D0-9B07-25EC24E79C69}" type="sibTrans" cxnId="{24DCF7AC-6F78-4775-80A6-7FACA33DAE67}">
      <dgm:prSet/>
      <dgm:spPr/>
      <dgm:t>
        <a:bodyPr/>
        <a:lstStyle/>
        <a:p>
          <a:endParaRPr lang="en-US"/>
        </a:p>
      </dgm:t>
    </dgm:pt>
    <dgm:pt modelId="{344C8FAA-0355-4D3C-AB6B-54CE36B569E7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/>
            <a:t>Quantify crop health</a:t>
          </a:r>
          <a:r>
            <a:rPr lang="en-IN" sz="1200" dirty="0"/>
            <a:t> using </a:t>
          </a:r>
          <a:r>
            <a:rPr lang="en-US" sz="1200" dirty="0"/>
            <a:t>monthly average NDVI scores and current NDVI score</a:t>
          </a:r>
        </a:p>
      </dgm:t>
    </dgm:pt>
    <dgm:pt modelId="{BCAC4E8B-4AB4-493B-847E-0BC97333C369}" type="parTrans" cxnId="{1C4AECEE-00D0-4DC2-BAFC-00C5DB6E386A}">
      <dgm:prSet/>
      <dgm:spPr/>
      <dgm:t>
        <a:bodyPr/>
        <a:lstStyle/>
        <a:p>
          <a:endParaRPr lang="en-IN"/>
        </a:p>
      </dgm:t>
    </dgm:pt>
    <dgm:pt modelId="{582493A9-D811-4B26-8321-08C5D6830BD0}" type="sibTrans" cxnId="{1C4AECEE-00D0-4DC2-BAFC-00C5DB6E386A}">
      <dgm:prSet/>
      <dgm:spPr/>
      <dgm:t>
        <a:bodyPr/>
        <a:lstStyle/>
        <a:p>
          <a:endParaRPr lang="en-IN"/>
        </a:p>
      </dgm:t>
    </dgm:pt>
    <dgm:pt modelId="{2D2E1DF5-6F13-4608-B51E-E9242F8BDF45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9A1806-B307-4B9C-9D16-292B17A1F8B2}" type="pres">
      <dgm:prSet presAssocID="{3A491BAC-D8F0-48A3-A9AB-E717CE8DC314}" presName="parentText" presStyleLbl="node1" presStyleIdx="0" presStyleCnt="5" custScaleY="48215" custLinFactNeighborY="-37539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F858412E-2202-448A-A379-B309664676E0}" type="pres">
      <dgm:prSet presAssocID="{2C4889E9-05A3-4F21-8A3F-986E063A94C8}" presName="spacer" presStyleCnt="0"/>
      <dgm:spPr/>
    </dgm:pt>
    <dgm:pt modelId="{26E1699F-FDC0-4FBE-96AB-DD6CBA530093}" type="pres">
      <dgm:prSet presAssocID="{9AE47D93-2B76-44D3-B545-CA5FDDCF7B95}" presName="parentText" presStyleLbl="node1" presStyleIdx="1" presStyleCnt="5" custScaleY="47731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8519310-C703-4457-AEA2-D9C0B0FB7F78}" type="pres">
      <dgm:prSet presAssocID="{BB9DD5C4-9037-42DA-990F-84987240B5C4}" presName="spacer" presStyleCnt="0"/>
      <dgm:spPr/>
    </dgm:pt>
    <dgm:pt modelId="{3D956B87-9886-400D-83D5-1EBDECCE5E4C}" type="pres">
      <dgm:prSet presAssocID="{8A190B23-DFA9-45C6-8AF7-740725790102}" presName="parentText" presStyleLbl="node1" presStyleIdx="2" presStyleCnt="5" custScaleY="47068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A24EFAF5-8D7E-40AE-9082-C42C4C6240D0}" type="pres">
      <dgm:prSet presAssocID="{5EA849DD-C460-4A59-9E3A-9396A8CD8F43}" presName="spacer" presStyleCnt="0"/>
      <dgm:spPr/>
    </dgm:pt>
    <dgm:pt modelId="{8F6E476A-FB25-4475-A167-848F3CD1B6CC}" type="pres">
      <dgm:prSet presAssocID="{09132BF2-F637-4517-A1F6-7FDFFB23BF0E}" presName="parentText" presStyleLbl="node1" presStyleIdx="3" presStyleCnt="5" custScaleY="42455" custLinFactNeighborX="148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0A9C6403-2519-48EB-A4FC-3D2F6B801CDC}" type="pres">
      <dgm:prSet presAssocID="{3AEFE664-07D8-46D0-9B07-25EC24E79C69}" presName="spacer" presStyleCnt="0"/>
      <dgm:spPr/>
    </dgm:pt>
    <dgm:pt modelId="{78CAD092-884D-4CFA-98B2-109C37863F41}" type="pres">
      <dgm:prSet presAssocID="{344C8FAA-0355-4D3C-AB6B-54CE36B569E7}" presName="parentText" presStyleLbl="node1" presStyleIdx="4" presStyleCnt="5" custScaleY="45412" custLinFactNeighborX="148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E51F600D-97E6-4057-BCF4-8903F3125499}" type="presOf" srcId="{09132BF2-F637-4517-A1F6-7FDFFB23BF0E}" destId="{8F6E476A-FB25-4475-A167-848F3CD1B6CC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494D9F7E-56F6-4F53-A0A0-F248B81CB3F8}" type="presOf" srcId="{8A190B23-DFA9-45C6-8AF7-740725790102}" destId="{3D956B87-9886-400D-83D5-1EBDECCE5E4C}" srcOrd="0" destOrd="0" presId="urn:microsoft.com/office/officeart/2005/8/layout/vList2"/>
    <dgm:cxn modelId="{7A4B94A3-B15F-4624-81AC-0094D95B4943}" type="presOf" srcId="{949BA25B-376E-4A12-9E3B-A40E069EB234}" destId="{2D2E1DF5-6F13-4608-B51E-E9242F8BDF45}" srcOrd="0" destOrd="0" presId="urn:microsoft.com/office/officeart/2005/8/layout/vList2"/>
    <dgm:cxn modelId="{1C4AECEE-00D0-4DC2-BAFC-00C5DB6E386A}" srcId="{949BA25B-376E-4A12-9E3B-A40E069EB234}" destId="{344C8FAA-0355-4D3C-AB6B-54CE36B569E7}" srcOrd="4" destOrd="0" parTransId="{BCAC4E8B-4AB4-493B-847E-0BC97333C369}" sibTransId="{582493A9-D811-4B26-8321-08C5D6830BD0}"/>
    <dgm:cxn modelId="{E57EFCA5-86AE-41DD-9E8A-980DB57AC1B9}" srcId="{949BA25B-376E-4A12-9E3B-A40E069EB234}" destId="{9AE47D93-2B76-44D3-B545-CA5FDDCF7B95}" srcOrd="1" destOrd="0" parTransId="{375D2501-0FA0-4FD4-914F-6889923C5865}" sibTransId="{BB9DD5C4-9037-42DA-990F-84987240B5C4}"/>
    <dgm:cxn modelId="{A8BC8056-AC33-49DB-98A0-AD38DE0C1BEC}" type="presOf" srcId="{344C8FAA-0355-4D3C-AB6B-54CE36B569E7}" destId="{78CAD092-884D-4CFA-98B2-109C37863F41}" srcOrd="0" destOrd="0" presId="urn:microsoft.com/office/officeart/2005/8/layout/vList2"/>
    <dgm:cxn modelId="{24DCF7AC-6F78-4775-80A6-7FACA33DAE67}" srcId="{949BA25B-376E-4A12-9E3B-A40E069EB234}" destId="{09132BF2-F637-4517-A1F6-7FDFFB23BF0E}" srcOrd="3" destOrd="0" parTransId="{8C5A12F4-1C0F-4FB8-AB90-EA3AB2FCF144}" sibTransId="{3AEFE664-07D8-46D0-9B07-25EC24E79C69}"/>
    <dgm:cxn modelId="{A967D717-9BDB-494B-B3E9-4A8F44D50AAA}" srcId="{949BA25B-376E-4A12-9E3B-A40E069EB234}" destId="{8A190B23-DFA9-45C6-8AF7-740725790102}" srcOrd="2" destOrd="0" parTransId="{5C4B35BB-9670-4AC2-86BD-7C727F46DABC}" sibTransId="{5EA849DD-C460-4A59-9E3A-9396A8CD8F43}"/>
    <dgm:cxn modelId="{7C33FB73-D0BE-42F5-9E96-7F7D7FCE5545}" type="presOf" srcId="{3A491BAC-D8F0-48A3-A9AB-E717CE8DC314}" destId="{759A1806-B307-4B9C-9D16-292B17A1F8B2}" srcOrd="0" destOrd="0" presId="urn:microsoft.com/office/officeart/2005/8/layout/vList2"/>
    <dgm:cxn modelId="{E6802693-FF2B-40C4-88DE-10224B480F0F}" type="presOf" srcId="{9AE47D93-2B76-44D3-B545-CA5FDDCF7B95}" destId="{26E1699F-FDC0-4FBE-96AB-DD6CBA530093}" srcOrd="0" destOrd="0" presId="urn:microsoft.com/office/officeart/2005/8/layout/vList2"/>
    <dgm:cxn modelId="{A79D0FB3-5026-4636-AED0-CA30F8B54EC1}" type="presParOf" srcId="{2D2E1DF5-6F13-4608-B51E-E9242F8BDF45}" destId="{759A1806-B307-4B9C-9D16-292B17A1F8B2}" srcOrd="0" destOrd="0" presId="urn:microsoft.com/office/officeart/2005/8/layout/vList2"/>
    <dgm:cxn modelId="{27B4A1D3-790D-45CA-87A8-9FD5226E8E1F}" type="presParOf" srcId="{2D2E1DF5-6F13-4608-B51E-E9242F8BDF45}" destId="{F858412E-2202-448A-A379-B309664676E0}" srcOrd="1" destOrd="0" presId="urn:microsoft.com/office/officeart/2005/8/layout/vList2"/>
    <dgm:cxn modelId="{2D8D9534-3542-4E5F-9F84-EDCD3B342147}" type="presParOf" srcId="{2D2E1DF5-6F13-4608-B51E-E9242F8BDF45}" destId="{26E1699F-FDC0-4FBE-96AB-DD6CBA530093}" srcOrd="2" destOrd="0" presId="urn:microsoft.com/office/officeart/2005/8/layout/vList2"/>
    <dgm:cxn modelId="{49A7DD52-7185-4574-91F3-0A6BD8E7679D}" type="presParOf" srcId="{2D2E1DF5-6F13-4608-B51E-E9242F8BDF45}" destId="{D8519310-C703-4457-AEA2-D9C0B0FB7F78}" srcOrd="3" destOrd="0" presId="urn:microsoft.com/office/officeart/2005/8/layout/vList2"/>
    <dgm:cxn modelId="{8E7217F1-4084-43D5-A509-8723ACB43C8B}" type="presParOf" srcId="{2D2E1DF5-6F13-4608-B51E-E9242F8BDF45}" destId="{3D956B87-9886-400D-83D5-1EBDECCE5E4C}" srcOrd="4" destOrd="0" presId="urn:microsoft.com/office/officeart/2005/8/layout/vList2"/>
    <dgm:cxn modelId="{742907B6-6C61-4395-A9BE-8C619D288A7B}" type="presParOf" srcId="{2D2E1DF5-6F13-4608-B51E-E9242F8BDF45}" destId="{A24EFAF5-8D7E-40AE-9082-C42C4C6240D0}" srcOrd="5" destOrd="0" presId="urn:microsoft.com/office/officeart/2005/8/layout/vList2"/>
    <dgm:cxn modelId="{11E21C61-5F45-40C4-BEE2-955A39FE5675}" type="presParOf" srcId="{2D2E1DF5-6F13-4608-B51E-E9242F8BDF45}" destId="{8F6E476A-FB25-4475-A167-848F3CD1B6CC}" srcOrd="6" destOrd="0" presId="urn:microsoft.com/office/officeart/2005/8/layout/vList2"/>
    <dgm:cxn modelId="{49BA2D41-CC51-4D68-BFE1-EA561605683A}" type="presParOf" srcId="{2D2E1DF5-6F13-4608-B51E-E9242F8BDF45}" destId="{0A9C6403-2519-48EB-A4FC-3D2F6B801CDC}" srcOrd="7" destOrd="0" presId="urn:microsoft.com/office/officeart/2005/8/layout/vList2"/>
    <dgm:cxn modelId="{50096E43-9DB9-4B67-AA70-AAFFE4AFADA5}" type="presParOf" srcId="{2D2E1DF5-6F13-4608-B51E-E9242F8BDF45}" destId="{78CAD092-884D-4CFA-98B2-109C37863F41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A1806-B307-4B9C-9D16-292B17A1F8B2}">
      <dsp:nvSpPr>
        <dsp:cNvPr id="0" name=""/>
        <dsp:cNvSpPr/>
      </dsp:nvSpPr>
      <dsp:spPr>
        <a:xfrm>
          <a:off x="0" y="0"/>
          <a:ext cx="6781800" cy="673991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Objective is to predict inherent capability of the land for specific crop cultivation using remote sensing data to optimize time and cost.</a:t>
          </a:r>
        </a:p>
      </dsp:txBody>
      <dsp:txXfrm>
        <a:off x="0" y="0"/>
        <a:ext cx="6781800" cy="673991"/>
      </dsp:txXfrm>
    </dsp:sp>
    <dsp:sp modelId="{26E1699F-FDC0-4FBE-96AB-DD6CBA530093}">
      <dsp:nvSpPr>
        <dsp:cNvPr id="0" name=""/>
        <dsp:cNvSpPr/>
      </dsp:nvSpPr>
      <dsp:spPr>
        <a:xfrm>
          <a:off x="0" y="786353"/>
          <a:ext cx="6781800" cy="65520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Soil evaluation is an effective tool for land usage planning where time and resources are limited. </a:t>
          </a:r>
          <a:r>
            <a:rPr lang="en-US" sz="1200" b="0" i="0" kern="1200" dirty="0" smtClean="0"/>
            <a:t>Sugarcane can be raised on diverse kind of soil type and condition. This study can uncover potential area for farming.</a:t>
          </a:r>
          <a:endParaRPr lang="en-US" sz="1200" kern="1200" dirty="0" smtClean="0"/>
        </a:p>
      </dsp:txBody>
      <dsp:txXfrm>
        <a:off x="0" y="786353"/>
        <a:ext cx="6781800" cy="655200"/>
      </dsp:txXfrm>
    </dsp:sp>
    <dsp:sp modelId="{3D956B87-9886-400D-83D5-1EBDECCE5E4C}">
      <dsp:nvSpPr>
        <dsp:cNvPr id="0" name=""/>
        <dsp:cNvSpPr/>
      </dsp:nvSpPr>
      <dsp:spPr>
        <a:xfrm>
          <a:off x="0" y="1542353"/>
          <a:ext cx="6781800" cy="65520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With growing capabilities of sugarcane harvesting and manufacturing, this kind of analysis enables farming bodies to expand business, prepare action plan in advance and minimize manual efforts for land testing.</a:t>
          </a:r>
        </a:p>
      </dsp:txBody>
      <dsp:txXfrm>
        <a:off x="0" y="1542353"/>
        <a:ext cx="6781800" cy="65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F5D65-1987-46C1-BEF6-DAE59720BBBA}">
      <dsp:nvSpPr>
        <dsp:cNvPr id="0" name=""/>
        <dsp:cNvSpPr/>
      </dsp:nvSpPr>
      <dsp:spPr>
        <a:xfrm>
          <a:off x="0" y="0"/>
          <a:ext cx="2393453" cy="67901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Acquiring Soil Grid data from government bodies</a:t>
          </a:r>
          <a:endParaRPr lang="en-US" sz="1400" kern="1200" dirty="0"/>
        </a:p>
      </dsp:txBody>
      <dsp:txXfrm>
        <a:off x="339505" y="0"/>
        <a:ext cx="1714443" cy="679010"/>
      </dsp:txXfrm>
    </dsp:sp>
    <dsp:sp modelId="{3727931E-948B-4040-B523-17F80A440B6B}">
      <dsp:nvSpPr>
        <dsp:cNvPr id="0" name=""/>
        <dsp:cNvSpPr/>
      </dsp:nvSpPr>
      <dsp:spPr>
        <a:xfrm>
          <a:off x="2156073" y="0"/>
          <a:ext cx="2393453" cy="67901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Trimming data, Initial labeling, Feature Engineering</a:t>
          </a:r>
          <a:endParaRPr lang="en-US" sz="1400" kern="1200" dirty="0"/>
        </a:p>
      </dsp:txBody>
      <dsp:txXfrm>
        <a:off x="2495578" y="0"/>
        <a:ext cx="1714443" cy="679010"/>
      </dsp:txXfrm>
    </dsp:sp>
    <dsp:sp modelId="{33D15595-9016-41E8-8A92-B294C79B5562}">
      <dsp:nvSpPr>
        <dsp:cNvPr id="0" name=""/>
        <dsp:cNvSpPr/>
      </dsp:nvSpPr>
      <dsp:spPr>
        <a:xfrm>
          <a:off x="4310181" y="0"/>
          <a:ext cx="2393453" cy="67901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Training model to classify soil for sugarcane suitability</a:t>
          </a:r>
          <a:endParaRPr lang="en-US" sz="1400" kern="1200" dirty="0"/>
        </a:p>
      </dsp:txBody>
      <dsp:txXfrm>
        <a:off x="4649686" y="0"/>
        <a:ext cx="1714443" cy="679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4773-8A79-4862-90E5-A12DE7878B6B}">
      <dsp:nvSpPr>
        <dsp:cNvPr id="0" name=""/>
        <dsp:cNvSpPr/>
      </dsp:nvSpPr>
      <dsp:spPr>
        <a:xfrm>
          <a:off x="0" y="0"/>
          <a:ext cx="2781800" cy="823680"/>
        </a:xfrm>
        <a:prstGeom prst="flowChartProcess">
          <a:avLst/>
        </a:prstGeom>
        <a:solidFill>
          <a:schemeClr val="accent5">
            <a:hueOff val="-81011"/>
            <a:satOff val="0"/>
            <a:lumOff val="-2941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Soil Grid Data Source: ASRIS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Data Format: GeoTiff</a:t>
          </a:r>
        </a:p>
      </dsp:txBody>
      <dsp:txXfrm>
        <a:off x="0" y="0"/>
        <a:ext cx="2781800" cy="823680"/>
      </dsp:txXfrm>
    </dsp:sp>
    <dsp:sp modelId="{E685FA12-5BA0-459C-9CD5-634657BA2463}">
      <dsp:nvSpPr>
        <dsp:cNvPr id="0" name=""/>
        <dsp:cNvSpPr/>
      </dsp:nvSpPr>
      <dsp:spPr>
        <a:xfrm>
          <a:off x="0" y="912932"/>
          <a:ext cx="2781800" cy="823680"/>
        </a:xfrm>
        <a:prstGeom prst="rect">
          <a:avLst/>
        </a:prstGeom>
        <a:solidFill>
          <a:schemeClr val="accent5">
            <a:hueOff val="-162023"/>
            <a:satOff val="0"/>
            <a:lumOff val="-5883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Feature engineering of Soil Nutrients, Target labelling using masks</a:t>
          </a:r>
          <a:endParaRPr lang="en-IN" sz="1600" kern="1200" dirty="0"/>
        </a:p>
      </dsp:txBody>
      <dsp:txXfrm>
        <a:off x="0" y="912932"/>
        <a:ext cx="2781800" cy="823680"/>
      </dsp:txXfrm>
    </dsp:sp>
    <dsp:sp modelId="{61ECD20B-38D8-4F17-AFF7-09297DC5E5C3}">
      <dsp:nvSpPr>
        <dsp:cNvPr id="0" name=""/>
        <dsp:cNvSpPr/>
      </dsp:nvSpPr>
      <dsp:spPr>
        <a:xfrm>
          <a:off x="0" y="1813885"/>
          <a:ext cx="2781800" cy="823680"/>
        </a:xfrm>
        <a:prstGeom prst="flowChartProcess">
          <a:avLst/>
        </a:prstGeom>
        <a:solidFill>
          <a:schemeClr val="accent5">
            <a:hueOff val="-243034"/>
            <a:satOff val="0"/>
            <a:lumOff val="-8824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Narrow down search to particular region for sugarcane cultivation</a:t>
          </a:r>
          <a:endParaRPr lang="en-IN" sz="1600" kern="1200" dirty="0"/>
        </a:p>
      </dsp:txBody>
      <dsp:txXfrm>
        <a:off x="0" y="1813885"/>
        <a:ext cx="2781800" cy="823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94FD5-2694-47E4-AED5-A32CC1B9EB8D}">
      <dsp:nvSpPr>
        <dsp:cNvPr id="0" name=""/>
        <dsp:cNvSpPr/>
      </dsp:nvSpPr>
      <dsp:spPr>
        <a:xfrm>
          <a:off x="0" y="7199"/>
          <a:ext cx="6324600" cy="84240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>
              <a:latin typeface="Roboto Condensed Light" panose="020B0604020202020204" charset="0"/>
              <a:ea typeface="Roboto Condensed Light" panose="020B0604020202020204" charset="0"/>
            </a:rPr>
            <a:t>Predicting the crop yield is an important aspect from the farmer’s perspective. There are various stakeholders who can utilize the yield prediction. This include farmers, banks and industry stakeholders. </a:t>
          </a:r>
          <a:endParaRPr lang="en-US" sz="1200" b="0" kern="1200" dirty="0">
            <a:latin typeface="Roboto Condensed Light" panose="020B0604020202020204" charset="0"/>
            <a:ea typeface="Roboto Condensed Light" panose="020B0604020202020204" charset="0"/>
          </a:endParaRPr>
        </a:p>
      </dsp:txBody>
      <dsp:txXfrm>
        <a:off x="0" y="7199"/>
        <a:ext cx="6324600" cy="842400"/>
      </dsp:txXfrm>
    </dsp:sp>
    <dsp:sp modelId="{87197F60-EB1D-4437-A4B5-03305C2492E3}">
      <dsp:nvSpPr>
        <dsp:cNvPr id="0" name=""/>
        <dsp:cNvSpPr/>
      </dsp:nvSpPr>
      <dsp:spPr>
        <a:xfrm>
          <a:off x="0" y="979200"/>
          <a:ext cx="6324600" cy="84240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>
              <a:latin typeface="Roboto Condensed Light" panose="020B0604020202020204" charset="0"/>
              <a:ea typeface="Roboto Condensed Light" panose="020B0604020202020204" charset="0"/>
            </a:rPr>
            <a:t>Farmers get impacted majorly by the amount of yield produced each year. It helps them plan for forward selling and crop management practices.</a:t>
          </a:r>
        </a:p>
      </dsp:txBody>
      <dsp:txXfrm>
        <a:off x="0" y="979200"/>
        <a:ext cx="6324600" cy="842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F5D65-1987-46C1-BEF6-DAE59720BBBA}">
      <dsp:nvSpPr>
        <dsp:cNvPr id="0" name=""/>
        <dsp:cNvSpPr/>
      </dsp:nvSpPr>
      <dsp:spPr>
        <a:xfrm>
          <a:off x="1840" y="0"/>
          <a:ext cx="2242176" cy="83820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Calculating NDVI values, removing images with high cloud cover </a:t>
          </a:r>
        </a:p>
      </dsp:txBody>
      <dsp:txXfrm>
        <a:off x="420940" y="0"/>
        <a:ext cx="1403976" cy="838200"/>
      </dsp:txXfrm>
    </dsp:sp>
    <dsp:sp modelId="{3727931E-948B-4040-B523-17F80A440B6B}">
      <dsp:nvSpPr>
        <dsp:cNvPr id="0" name=""/>
        <dsp:cNvSpPr/>
      </dsp:nvSpPr>
      <dsp:spPr>
        <a:xfrm>
          <a:off x="2019799" y="0"/>
          <a:ext cx="2242176" cy="83820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Based upon harvested area and crop density estimating the crop yield </a:t>
          </a:r>
        </a:p>
      </dsp:txBody>
      <dsp:txXfrm>
        <a:off x="2438899" y="0"/>
        <a:ext cx="1403976" cy="838200"/>
      </dsp:txXfrm>
    </dsp:sp>
    <dsp:sp modelId="{33D15595-9016-41E8-8A92-B294C79B5562}">
      <dsp:nvSpPr>
        <dsp:cNvPr id="0" name=""/>
        <dsp:cNvSpPr/>
      </dsp:nvSpPr>
      <dsp:spPr>
        <a:xfrm>
          <a:off x="4037758" y="0"/>
          <a:ext cx="2242176" cy="838200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Forecasting crop yield by fitting model to estimated yield </a:t>
          </a:r>
        </a:p>
      </dsp:txBody>
      <dsp:txXfrm>
        <a:off x="4456858" y="0"/>
        <a:ext cx="1403976" cy="838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EA4BC-86A6-4774-8BC5-3CD2191BC8CA}">
      <dsp:nvSpPr>
        <dsp:cNvPr id="0" name=""/>
        <dsp:cNvSpPr/>
      </dsp:nvSpPr>
      <dsp:spPr>
        <a:xfrm>
          <a:off x="0" y="0"/>
          <a:ext cx="2400799" cy="799000"/>
        </a:xfrm>
        <a:prstGeom prst="flowChartProcess">
          <a:avLst/>
        </a:prstGeom>
        <a:solidFill>
          <a:schemeClr val="accent5">
            <a:hueOff val="0"/>
            <a:satOff val="0"/>
            <a:lumOff val="0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Finding cloud cover using band-1 Images and filter images crossing threshold</a:t>
          </a:r>
        </a:p>
      </dsp:txBody>
      <dsp:txXfrm>
        <a:off x="0" y="0"/>
        <a:ext cx="2400799" cy="799000"/>
      </dsp:txXfrm>
    </dsp:sp>
    <dsp:sp modelId="{FACF4773-8A79-4862-90E5-A12DE7878B6B}">
      <dsp:nvSpPr>
        <dsp:cNvPr id="0" name=""/>
        <dsp:cNvSpPr/>
      </dsp:nvSpPr>
      <dsp:spPr>
        <a:xfrm>
          <a:off x="0" y="834085"/>
          <a:ext cx="2400799" cy="799000"/>
        </a:xfrm>
        <a:prstGeom prst="flowChartProcess">
          <a:avLst/>
        </a:prstGeom>
        <a:solidFill>
          <a:schemeClr val="accent5">
            <a:hueOff val="-81011"/>
            <a:satOff val="0"/>
            <a:lumOff val="-2941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Smoothened NDVI score using </a:t>
          </a:r>
          <a:r>
            <a:rPr lang="en-IN" sz="1300" kern="1200" dirty="0" err="1"/>
            <a:t>savgol</a:t>
          </a:r>
          <a:r>
            <a:rPr lang="en-IN" sz="1300" kern="1200" dirty="0"/>
            <a:t> transform and marking harvested area of images using NDVI.</a:t>
          </a:r>
        </a:p>
      </dsp:txBody>
      <dsp:txXfrm>
        <a:off x="0" y="834085"/>
        <a:ext cx="2400799" cy="799000"/>
      </dsp:txXfrm>
    </dsp:sp>
    <dsp:sp modelId="{E685FA12-5BA0-459C-9CD5-634657BA2463}">
      <dsp:nvSpPr>
        <dsp:cNvPr id="0" name=""/>
        <dsp:cNvSpPr/>
      </dsp:nvSpPr>
      <dsp:spPr>
        <a:xfrm>
          <a:off x="0" y="1677916"/>
          <a:ext cx="2400799" cy="799000"/>
        </a:xfrm>
        <a:prstGeom prst="rect">
          <a:avLst/>
        </a:prstGeom>
        <a:solidFill>
          <a:schemeClr val="accent5">
            <a:hueOff val="-162023"/>
            <a:satOff val="0"/>
            <a:lumOff val="-5883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Considering crop density and marked harvested area, estimating the crop yield of that image. </a:t>
          </a:r>
        </a:p>
      </dsp:txBody>
      <dsp:txXfrm>
        <a:off x="0" y="1677916"/>
        <a:ext cx="2400799" cy="799000"/>
      </dsp:txXfrm>
    </dsp:sp>
    <dsp:sp modelId="{61ECD20B-38D8-4F17-AFF7-09297DC5E5C3}">
      <dsp:nvSpPr>
        <dsp:cNvPr id="0" name=""/>
        <dsp:cNvSpPr/>
      </dsp:nvSpPr>
      <dsp:spPr>
        <a:xfrm>
          <a:off x="0" y="2537885"/>
          <a:ext cx="2400799" cy="799000"/>
        </a:xfrm>
        <a:prstGeom prst="flowChartProcess">
          <a:avLst/>
        </a:prstGeom>
        <a:solidFill>
          <a:schemeClr val="accent5">
            <a:hueOff val="-243034"/>
            <a:satOff val="0"/>
            <a:lumOff val="-8824"/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Fitting</a:t>
          </a:r>
          <a:r>
            <a:rPr lang="en-IN" sz="1300" kern="1200" baseline="0" dirty="0"/>
            <a:t> exponential smoothing holt winters’ model to forecast the crop yield</a:t>
          </a:r>
          <a:endParaRPr lang="en-IN" sz="1300" kern="1200" dirty="0"/>
        </a:p>
      </dsp:txBody>
      <dsp:txXfrm>
        <a:off x="0" y="2537885"/>
        <a:ext cx="2400799" cy="799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A1806-B307-4B9C-9D16-292B17A1F8B2}">
      <dsp:nvSpPr>
        <dsp:cNvPr id="0" name=""/>
        <dsp:cNvSpPr/>
      </dsp:nvSpPr>
      <dsp:spPr>
        <a:xfrm>
          <a:off x="0" y="0"/>
          <a:ext cx="6781800" cy="496421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Crop Health Monitoring is another important aspect for farmers</a:t>
          </a:r>
        </a:p>
      </dsp:txBody>
      <dsp:txXfrm>
        <a:off x="0" y="0"/>
        <a:ext cx="6781800" cy="496421"/>
      </dsp:txXfrm>
    </dsp:sp>
    <dsp:sp modelId="{26E1699F-FDC0-4FBE-96AB-DD6CBA530093}">
      <dsp:nvSpPr>
        <dsp:cNvPr id="0" name=""/>
        <dsp:cNvSpPr/>
      </dsp:nvSpPr>
      <dsp:spPr>
        <a:xfrm>
          <a:off x="0" y="678181"/>
          <a:ext cx="6781800" cy="491438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Industrial sugarcane farms generally occupy a large area of land</a:t>
          </a:r>
        </a:p>
      </dsp:txBody>
      <dsp:txXfrm>
        <a:off x="0" y="678181"/>
        <a:ext cx="6781800" cy="491438"/>
      </dsp:txXfrm>
    </dsp:sp>
    <dsp:sp modelId="{3D956B87-9886-400D-83D5-1EBDECCE5E4C}">
      <dsp:nvSpPr>
        <dsp:cNvPr id="0" name=""/>
        <dsp:cNvSpPr/>
      </dsp:nvSpPr>
      <dsp:spPr>
        <a:xfrm>
          <a:off x="0" y="1328019"/>
          <a:ext cx="6781800" cy="484612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Manual monitoring of crop health over large area is difficult and exhaustive</a:t>
          </a:r>
        </a:p>
      </dsp:txBody>
      <dsp:txXfrm>
        <a:off x="0" y="1328019"/>
        <a:ext cx="6781800" cy="484612"/>
      </dsp:txXfrm>
    </dsp:sp>
    <dsp:sp modelId="{8F6E476A-FB25-4475-A167-848F3CD1B6CC}">
      <dsp:nvSpPr>
        <dsp:cNvPr id="0" name=""/>
        <dsp:cNvSpPr/>
      </dsp:nvSpPr>
      <dsp:spPr>
        <a:xfrm>
          <a:off x="0" y="1971031"/>
          <a:ext cx="6781800" cy="437116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Availability of high-resolution</a:t>
          </a:r>
          <a:r>
            <a:rPr lang="en-IN" sz="1200" kern="1200" dirty="0"/>
            <a:t> satellite imagery</a:t>
          </a:r>
          <a:r>
            <a:rPr lang="en-US" sz="1200" kern="1200" dirty="0"/>
            <a:t> facilitates effective tracking of crop health</a:t>
          </a:r>
        </a:p>
      </dsp:txBody>
      <dsp:txXfrm>
        <a:off x="0" y="1971031"/>
        <a:ext cx="6781800" cy="437116"/>
      </dsp:txXfrm>
    </dsp:sp>
    <dsp:sp modelId="{78CAD092-884D-4CFA-98B2-109C37863F41}">
      <dsp:nvSpPr>
        <dsp:cNvPr id="0" name=""/>
        <dsp:cNvSpPr/>
      </dsp:nvSpPr>
      <dsp:spPr>
        <a:xfrm>
          <a:off x="0" y="2566548"/>
          <a:ext cx="6781800" cy="467561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Quantify crop health</a:t>
          </a:r>
          <a:r>
            <a:rPr lang="en-IN" sz="1200" kern="1200" dirty="0"/>
            <a:t> using </a:t>
          </a:r>
          <a:r>
            <a:rPr lang="en-US" sz="1200" kern="1200" dirty="0"/>
            <a:t>monthly average NDVI scores and current NDVI score</a:t>
          </a:r>
        </a:p>
      </dsp:txBody>
      <dsp:txXfrm>
        <a:off x="0" y="2566548"/>
        <a:ext cx="6781800" cy="46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129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2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6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8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36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6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36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657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1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D7F7-04AF-408D-A378-E8DD27876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B5C32-417B-4305-B8B5-42C03632E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DB74-D23F-4FD7-9440-8DAEEFB97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2688547-424C-4D7F-B743-BB52E38FD7F3}" type="datetimeFigureOut">
              <a:rPr lang="en-IN" smtClean="0"/>
              <a:t>14-10-2019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952D3-CDD9-4EAC-BB90-5C7F5759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092D7-B4B1-458B-ACBE-E119A786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D0BAB-4E3D-4055-AC4C-743B0619F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6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Sugarcane crop and soil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  <a:p>
            <a:pPr marL="7620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08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47285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Jigar Mangukiya – s3715807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Vishwa Gandhi – s3714805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535" y="447285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Vikas Virani – s3715555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Salina Bharthu – s3736867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0712" y="447285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Ria Talwar – s3729618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Sarthak Sirari – s3766477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AFB7C-04ED-4B41-9D6B-7D60E2FE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185842" y="1353234"/>
          <a:ext cx="6781800" cy="30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Crop Health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2"/>
          <a:stretch/>
        </p:blipFill>
        <p:spPr>
          <a:xfrm>
            <a:off x="118454" y="1365870"/>
            <a:ext cx="2038181" cy="3017822"/>
          </a:xfrm>
          <a:prstGeom prst="rect">
            <a:avLst/>
          </a:prstGeom>
        </p:spPr>
      </p:pic>
      <p:grpSp>
        <p:nvGrpSpPr>
          <p:cNvPr id="8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9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Presented by - Sarthak</a:t>
            </a:r>
          </a:p>
        </p:txBody>
      </p:sp>
    </p:spTree>
    <p:extLst>
      <p:ext uri="{BB962C8B-B14F-4D97-AF65-F5344CB8AC3E}">
        <p14:creationId xmlns:p14="http://schemas.microsoft.com/office/powerpoint/2010/main" val="8994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872525" cy="3145500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</a:rPr>
              <a:t>"</a:t>
            </a:r>
            <a:r>
              <a:rPr lang="en-US" sz="1000" dirty="0" err="1">
                <a:solidFill>
                  <a:schemeClr val="bg1"/>
                </a:solidFill>
              </a:rPr>
              <a:t>ipyleaflet</a:t>
            </a:r>
            <a:r>
              <a:rPr lang="en-US" sz="1000" dirty="0">
                <a:solidFill>
                  <a:schemeClr val="bg1"/>
                </a:solidFill>
              </a:rPr>
              <a:t>: Interactive maps in the Jupyter notebook — </a:t>
            </a:r>
            <a:r>
              <a:rPr lang="en-US" sz="1000" dirty="0" err="1">
                <a:solidFill>
                  <a:schemeClr val="bg1"/>
                </a:solidFill>
              </a:rPr>
              <a:t>ipyleaflet</a:t>
            </a:r>
            <a:r>
              <a:rPr lang="en-US" sz="1000" dirty="0">
                <a:solidFill>
                  <a:schemeClr val="bg1"/>
                </a:solidFill>
              </a:rPr>
              <a:t> documentation", </a:t>
            </a:r>
            <a:r>
              <a:rPr lang="en-US" sz="1000" i="1" dirty="0">
                <a:solidFill>
                  <a:schemeClr val="bg1"/>
                </a:solidFill>
              </a:rPr>
              <a:t>Ipyleaflet.readthedocs.io</a:t>
            </a:r>
            <a:r>
              <a:rPr lang="en-US" sz="1000" dirty="0">
                <a:solidFill>
                  <a:schemeClr val="bg1"/>
                </a:solidFill>
              </a:rPr>
              <a:t>, 2019. [Online]. Available: https://ipyleaflet.readthedocs.io/en/latest/. [Accessed: 11- Oct- 2019].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"</a:t>
            </a:r>
            <a:r>
              <a:rPr lang="en-US" sz="1000" dirty="0">
                <a:solidFill>
                  <a:schemeClr val="bg1"/>
                </a:solidFill>
              </a:rPr>
              <a:t>Welcome to </a:t>
            </a:r>
            <a:r>
              <a:rPr lang="en-US" sz="1000" dirty="0" err="1">
                <a:solidFill>
                  <a:schemeClr val="bg1"/>
                </a:solidFill>
              </a:rPr>
              <a:t>GeoPy’s</a:t>
            </a:r>
            <a:r>
              <a:rPr lang="en-US" sz="1000" dirty="0">
                <a:solidFill>
                  <a:schemeClr val="bg1"/>
                </a:solidFill>
              </a:rPr>
              <a:t> documentation! — </a:t>
            </a:r>
            <a:r>
              <a:rPr lang="en-US" sz="1000" dirty="0" err="1">
                <a:solidFill>
                  <a:schemeClr val="bg1"/>
                </a:solidFill>
              </a:rPr>
              <a:t>GeoPy</a:t>
            </a:r>
            <a:r>
              <a:rPr lang="en-US" sz="1000" dirty="0">
                <a:solidFill>
                  <a:schemeClr val="bg1"/>
                </a:solidFill>
              </a:rPr>
              <a:t> 1.20.0 documentation", </a:t>
            </a:r>
            <a:r>
              <a:rPr lang="en-US" sz="1000" i="1" dirty="0">
                <a:solidFill>
                  <a:schemeClr val="bg1"/>
                </a:solidFill>
              </a:rPr>
              <a:t>Geopy.readthedocs.io</a:t>
            </a:r>
            <a:r>
              <a:rPr lang="en-US" sz="1000" dirty="0">
                <a:solidFill>
                  <a:schemeClr val="bg1"/>
                </a:solidFill>
              </a:rPr>
              <a:t>, 2019. [Online]. Available: https://geopy.readthedocs.io/en/stable/. [Accessed: 11- Oct- 2019].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S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err="1">
                <a:solidFill>
                  <a:schemeClr val="bg1"/>
                </a:solidFill>
              </a:rPr>
              <a:t>Corlay</a:t>
            </a:r>
            <a:r>
              <a:rPr lang="en-US" sz="1000" dirty="0">
                <a:solidFill>
                  <a:schemeClr val="bg1"/>
                </a:solidFill>
              </a:rPr>
              <a:t>, "Interactive GIS in Jupyter with </a:t>
            </a:r>
            <a:r>
              <a:rPr lang="en-US" sz="1000" dirty="0" err="1">
                <a:solidFill>
                  <a:schemeClr val="bg1"/>
                </a:solidFill>
              </a:rPr>
              <a:t>ipyleaflet</a:t>
            </a:r>
            <a:r>
              <a:rPr lang="en-US" sz="1000" dirty="0">
                <a:solidFill>
                  <a:schemeClr val="bg1"/>
                </a:solidFill>
              </a:rPr>
              <a:t>", </a:t>
            </a:r>
            <a:r>
              <a:rPr lang="en-US" sz="1000" i="1" dirty="0">
                <a:solidFill>
                  <a:schemeClr val="bg1"/>
                </a:solidFill>
              </a:rPr>
              <a:t>Medium</a:t>
            </a:r>
            <a:r>
              <a:rPr lang="en-US" sz="1000" dirty="0">
                <a:solidFill>
                  <a:schemeClr val="bg1"/>
                </a:solidFill>
              </a:rPr>
              <a:t>, 2019. [Online]. Available: https://blog.jupyter.org/interactive-gis-in-jupyter-with-ipyleaflet-52f9657fa7a. [Accessed: 11- Oct- 2019</a:t>
            </a:r>
            <a:r>
              <a:rPr lang="en-US" sz="1000" dirty="0" smtClean="0">
                <a:solidFill>
                  <a:schemeClr val="bg1"/>
                </a:solidFill>
              </a:rPr>
              <a:t>].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J. Ladd, J. Otis, C. Warren and S. </a:t>
            </a:r>
            <a:r>
              <a:rPr lang="en-US" sz="1000" dirty="0" err="1">
                <a:solidFill>
                  <a:schemeClr val="bg1"/>
                </a:solidFill>
              </a:rPr>
              <a:t>Weingart</a:t>
            </a:r>
            <a:r>
              <a:rPr lang="en-US" sz="1000" dirty="0">
                <a:solidFill>
                  <a:schemeClr val="bg1"/>
                </a:solidFill>
              </a:rPr>
              <a:t>, "Exploring and Analyzing Network Data with Python", Programminghistorian.org, 2019. [Online]. Available: https://programminghistorian.org/en/lessons/exploring-and-analyzing-network-data-with-python. [Accessed: 13- Oct- 2019</a:t>
            </a:r>
            <a:r>
              <a:rPr lang="en-US" sz="1000" dirty="0" smtClean="0">
                <a:solidFill>
                  <a:schemeClr val="bg1"/>
                </a:solidFill>
              </a:rPr>
              <a:t>].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A. Robson and M. </a:t>
            </a:r>
            <a:r>
              <a:rPr lang="en-US" sz="1000" dirty="0" err="1">
                <a:solidFill>
                  <a:schemeClr val="bg1"/>
                </a:solidFill>
              </a:rPr>
              <a:t>Moshiur</a:t>
            </a:r>
            <a:r>
              <a:rPr lang="en-US" sz="1000" dirty="0">
                <a:solidFill>
                  <a:schemeClr val="bg1"/>
                </a:solidFill>
              </a:rPr>
              <a:t>, "A Novel Approach for Sugarcane Yield Prediction Using Landsat Time Series Imagery: A Case Study on Bundaberg Region", in </a:t>
            </a:r>
            <a:r>
              <a:rPr lang="en-US" sz="1000" dirty="0" err="1">
                <a:solidFill>
                  <a:schemeClr val="bg1"/>
                </a:solidFill>
              </a:rPr>
              <a:t>researchgate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glasgow</a:t>
            </a:r>
            <a:r>
              <a:rPr lang="en-US" sz="1000" dirty="0">
                <a:solidFill>
                  <a:schemeClr val="bg1"/>
                </a:solidFill>
              </a:rPr>
              <a:t>, 2016.</a:t>
            </a:r>
          </a:p>
          <a:p>
            <a:r>
              <a:rPr lang="en-US" sz="1000" dirty="0">
                <a:solidFill>
                  <a:schemeClr val="bg1"/>
                </a:solidFill>
              </a:rPr>
              <a:t>The application of remote sensing techniques to sugarcane (</a:t>
            </a:r>
            <a:r>
              <a:rPr lang="en-US" sz="1000" dirty="0" err="1">
                <a:solidFill>
                  <a:schemeClr val="bg1"/>
                </a:solidFill>
              </a:rPr>
              <a:t>Saccharum</a:t>
            </a:r>
            <a:r>
              <a:rPr lang="en-US" sz="1000" dirty="0">
                <a:solidFill>
                  <a:schemeClr val="bg1"/>
                </a:solidFill>
              </a:rPr>
              <a:t> spp. hybrid) production: a review of the literature. (2019). International Journal of Remote Sensing, [online] p. Available at: https://www.tandfonline.com/doi/abs/10.1080/01431160701874603 [Accessed 13 Oct. 2019</a:t>
            </a:r>
            <a:r>
              <a:rPr lang="en-US" sz="1000" dirty="0" smtClean="0">
                <a:solidFill>
                  <a:schemeClr val="bg1"/>
                </a:solidFill>
              </a:rPr>
              <a:t>].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Sentinel.esa.int. (2019). Spatial - Resolutions - Sentinel-2 MSI - User Guides - Sentinel Online. [online] Available at: https://sentinel.esa.int/web/sentinel/user-guides/sentinel-2-msi/resolutions/spatial [Accessed 13 Oct. 2019].</a:t>
            </a:r>
          </a:p>
        </p:txBody>
      </p:sp>
    </p:spTree>
    <p:extLst>
      <p:ext uri="{BB962C8B-B14F-4D97-AF65-F5344CB8AC3E}">
        <p14:creationId xmlns:p14="http://schemas.microsoft.com/office/powerpoint/2010/main" val="5998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863840" y="2110085"/>
            <a:ext cx="3416320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Questions?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814274" y="2823117"/>
            <a:ext cx="5815126" cy="881362"/>
          </a:xfrm>
          <a:solidFill>
            <a:srgbClr val="92D050">
              <a:alpha val="70000"/>
            </a:srgb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Planning for Finances, Insurance, Work force &amp; Logistic requires some estimation about yield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Traditional approaches can be supported with more statistical 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idx="4294967295"/>
          </p:nvPr>
        </p:nvSpPr>
        <p:spPr>
          <a:xfrm>
            <a:off x="849443" y="1675021"/>
            <a:ext cx="5815013" cy="881062"/>
          </a:xfrm>
          <a:solidFill>
            <a:srgbClr val="92D05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Acquiring new land for sugarcane farming requires soil study to measure nutrient levels in the soil</a:t>
            </a:r>
          </a:p>
          <a:p>
            <a:r>
              <a:rPr lang="en-US" sz="1400" dirty="0">
                <a:solidFill>
                  <a:schemeClr val="bg1"/>
                </a:solidFill>
              </a:rPr>
              <a:t>It is costly, resource consuming &amp; often inaccurate in nature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 Placeholder 23"/>
          <p:cNvSpPr>
            <a:spLocks noGrp="1"/>
          </p:cNvSpPr>
          <p:nvPr>
            <p:ph type="body" idx="4294967295"/>
          </p:nvPr>
        </p:nvSpPr>
        <p:spPr>
          <a:xfrm>
            <a:off x="6629400" y="2823417"/>
            <a:ext cx="1905000" cy="881062"/>
          </a:xfrm>
          <a:solidFill>
            <a:schemeClr val="accent5">
              <a:alpha val="70000"/>
            </a:schemeClr>
          </a:solidFill>
        </p:spPr>
        <p:txBody>
          <a:bodyPr anchor="ctr"/>
          <a:lstStyle/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Yield Prediction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>
            <a:spLocks noGrp="1"/>
          </p:cNvSpPr>
          <p:nvPr>
            <p:ph type="body" idx="4294967295"/>
          </p:nvPr>
        </p:nvSpPr>
        <p:spPr>
          <a:xfrm>
            <a:off x="6664456" y="1676460"/>
            <a:ext cx="1905000" cy="881062"/>
          </a:xfrm>
          <a:solidFill>
            <a:schemeClr val="accent5">
              <a:alpha val="70000"/>
            </a:schemeClr>
          </a:solidFill>
        </p:spPr>
        <p:txBody>
          <a:bodyPr anchor="ctr"/>
          <a:lstStyle/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Soil Suitability</a:t>
            </a:r>
          </a:p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Evaluation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3475" y="112397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Jigar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100000">
              <a:schemeClr val="accent5">
                <a:alpha val="22000"/>
              </a:schemeClr>
            </a:gs>
          </a:gsLst>
          <a:lin ang="16200000" scaled="0"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762000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Level System Architecture</a:t>
            </a:r>
            <a:endParaRPr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pSp>
        <p:nvGrpSpPr>
          <p:cNvPr id="7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Jigar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331739"/>
            <a:ext cx="9144000" cy="3889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4314370"/>
              </p:ext>
            </p:extLst>
          </p:nvPr>
        </p:nvGraphicFramePr>
        <p:xfrm>
          <a:off x="2185842" y="1353234"/>
          <a:ext cx="6781800" cy="2209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Suitability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7"/>
          <a:stretch/>
        </p:blipFill>
        <p:spPr>
          <a:xfrm>
            <a:off x="152399" y="1352550"/>
            <a:ext cx="1995057" cy="3048000"/>
          </a:xfrm>
          <a:prstGeom prst="rect">
            <a:avLst/>
          </a:prstGeom>
        </p:spPr>
      </p:pic>
      <p:grpSp>
        <p:nvGrpSpPr>
          <p:cNvPr id="6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</a:t>
            </a:r>
            <a:r>
              <a:rPr lang="en-US" sz="1100" dirty="0" err="1" smtClean="0"/>
              <a:t>Vishwa</a:t>
            </a:r>
            <a:endParaRPr lang="en-US" sz="1100" dirty="0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641890178"/>
              </p:ext>
            </p:extLst>
          </p:nvPr>
        </p:nvGraphicFramePr>
        <p:xfrm>
          <a:off x="2209800" y="3641945"/>
          <a:ext cx="6705600" cy="67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060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Suitability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250567" y="198875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Soil Nutrients Grid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6" y="2296530"/>
            <a:ext cx="2509837" cy="25098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273305" y="1962455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 Labels - Mask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" y="1878600"/>
            <a:ext cx="5867400" cy="31315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10455" y="1564018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Binary Classifier Model</a:t>
            </a:r>
          </a:p>
        </p:txBody>
      </p:sp>
      <p:grpSp>
        <p:nvGrpSpPr>
          <p:cNvPr id="23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Vikas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02" y="2303335"/>
            <a:ext cx="2600523" cy="25183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3" y="2370537"/>
            <a:ext cx="2600523" cy="25183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07" y="2433768"/>
            <a:ext cx="2600523" cy="2518332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4074D5B1-D170-40DB-B0B8-3A1025EF0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814721"/>
              </p:ext>
            </p:extLst>
          </p:nvPr>
        </p:nvGraphicFramePr>
        <p:xfrm>
          <a:off x="6172200" y="1871795"/>
          <a:ext cx="2781800" cy="272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385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34944307"/>
              </p:ext>
            </p:extLst>
          </p:nvPr>
        </p:nvGraphicFramePr>
        <p:xfrm>
          <a:off x="2514600" y="1352550"/>
          <a:ext cx="63246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Estimation and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/>
          <a:stretch/>
        </p:blipFill>
        <p:spPr>
          <a:xfrm>
            <a:off x="152399" y="1399241"/>
            <a:ext cx="2349941" cy="2958359"/>
          </a:xfrm>
          <a:prstGeom prst="rect">
            <a:avLst/>
          </a:prstGeom>
        </p:spPr>
      </p:pic>
      <p:grpSp>
        <p:nvGrpSpPr>
          <p:cNvPr id="6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7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Presented by - Ria</a:t>
            </a: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394777480"/>
              </p:ext>
            </p:extLst>
          </p:nvPr>
        </p:nvGraphicFramePr>
        <p:xfrm>
          <a:off x="2557424" y="3333750"/>
          <a:ext cx="6281776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307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Estimation and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grpSp>
        <p:nvGrpSpPr>
          <p:cNvPr id="7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Presented by - Salina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3843CC-867C-43EC-9C2F-56FF56BB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139808"/>
            <a:ext cx="6096000" cy="15655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5378EB-1861-4FA1-BBA9-C5CC29EC4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52550"/>
            <a:ext cx="6438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4074D5B1-D170-40DB-B0B8-3A1025EF0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061570"/>
              </p:ext>
            </p:extLst>
          </p:nvPr>
        </p:nvGraphicFramePr>
        <p:xfrm>
          <a:off x="444917" y="1363971"/>
          <a:ext cx="2400800" cy="3417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09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498356" y="2110085"/>
            <a:ext cx="41472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Interface 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</a:t>
            </a:r>
          </a:p>
          <a:p>
            <a:pPr algn="r"/>
            <a:r>
              <a:rPr lang="en-US" sz="12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Presented by - Sarthak</a:t>
            </a:r>
            <a:endParaRPr lang="en-US" sz="7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0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DBC4DC-D350-4D4F-941F-5DFEF32EE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3107</TotalTime>
  <Words>531</Words>
  <Application>Microsoft Office PowerPoint</Application>
  <PresentationFormat>On-screen Show (16:9)</PresentationFormat>
  <Paragraphs>78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Arvo</vt:lpstr>
      <vt:lpstr>Verdana</vt:lpstr>
      <vt:lpstr>Roboto Condensed</vt:lpstr>
      <vt:lpstr>Arial</vt:lpstr>
      <vt:lpstr>Roboto Condensed Light</vt:lpstr>
      <vt:lpstr>Salerio template</vt:lpstr>
      <vt:lpstr>PowerPoint Presentation</vt:lpstr>
      <vt:lpstr>MOTIVATION</vt:lpstr>
      <vt:lpstr>High Level System Architecture</vt:lpstr>
      <vt:lpstr>Soil Suitability Evaluation</vt:lpstr>
      <vt:lpstr>Soil Suitability Evaluation</vt:lpstr>
      <vt:lpstr>Yield Estimation and Forecasting</vt:lpstr>
      <vt:lpstr>Yield Estimation and Forecasting</vt:lpstr>
      <vt:lpstr>PowerPoint Presentation</vt:lpstr>
      <vt:lpstr>PowerPoint Presentation</vt:lpstr>
      <vt:lpstr>PowerPoint Presentation</vt:lpstr>
      <vt:lpstr>PowerPoint Presentation</vt:lpstr>
      <vt:lpstr>Future Work: Crop Health Monitoring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Sugarcane crop and soil analysis</dc:title>
  <dc:creator>jigar mangukiya</dc:creator>
  <cp:lastModifiedBy>viran</cp:lastModifiedBy>
  <cp:revision>67</cp:revision>
  <dcterms:modified xsi:type="dcterms:W3CDTF">2019-10-13T14:46:35Z</dcterms:modified>
</cp:coreProperties>
</file>